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ru-RU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ru-RU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5C0FA-9B84-43E9-AB03-C0DB0DD32B1C}" type="datetimeFigureOut">
              <a:rPr lang="ru-RU" smtClean="0"/>
              <a:t>14.11.2016</a:t>
            </a:fld>
            <a:endParaRPr lang="ru-RU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5CE3F-55F1-4FB9-82AD-4F787B9BDD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1316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ru-RU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ru-RU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5C0FA-9B84-43E9-AB03-C0DB0DD32B1C}" type="datetimeFigureOut">
              <a:rPr lang="ru-RU" smtClean="0"/>
              <a:t>14.11.2016</a:t>
            </a:fld>
            <a:endParaRPr lang="ru-RU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5CE3F-55F1-4FB9-82AD-4F787B9BDD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922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ru-RU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ru-RU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5C0FA-9B84-43E9-AB03-C0DB0DD32B1C}" type="datetimeFigureOut">
              <a:rPr lang="ru-RU" smtClean="0"/>
              <a:t>14.11.2016</a:t>
            </a:fld>
            <a:endParaRPr lang="ru-RU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5CE3F-55F1-4FB9-82AD-4F787B9BDD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0708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ru-RU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ru-RU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5C0FA-9B84-43E9-AB03-C0DB0DD32B1C}" type="datetimeFigureOut">
              <a:rPr lang="ru-RU" smtClean="0"/>
              <a:t>14.11.2016</a:t>
            </a:fld>
            <a:endParaRPr lang="ru-RU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5CE3F-55F1-4FB9-82AD-4F787B9BDD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2230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ru-RU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5C0FA-9B84-43E9-AB03-C0DB0DD32B1C}" type="datetimeFigureOut">
              <a:rPr lang="ru-RU" smtClean="0"/>
              <a:t>14.11.2016</a:t>
            </a:fld>
            <a:endParaRPr lang="ru-RU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5CE3F-55F1-4FB9-82AD-4F787B9BDD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9746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ru-RU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ru-RU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ru-RU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5C0FA-9B84-43E9-AB03-C0DB0DD32B1C}" type="datetimeFigureOut">
              <a:rPr lang="ru-RU" smtClean="0"/>
              <a:t>14.11.2016</a:t>
            </a:fld>
            <a:endParaRPr lang="ru-RU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5CE3F-55F1-4FB9-82AD-4F787B9BDD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2916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ru-RU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ru-RU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ru-RU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5C0FA-9B84-43E9-AB03-C0DB0DD32B1C}" type="datetimeFigureOut">
              <a:rPr lang="ru-RU" smtClean="0"/>
              <a:t>14.11.2016</a:t>
            </a:fld>
            <a:endParaRPr lang="ru-RU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5CE3F-55F1-4FB9-82AD-4F787B9BDD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0067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ru-RU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5C0FA-9B84-43E9-AB03-C0DB0DD32B1C}" type="datetimeFigureOut">
              <a:rPr lang="ru-RU" smtClean="0"/>
              <a:t>14.11.2016</a:t>
            </a:fld>
            <a:endParaRPr lang="ru-RU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5CE3F-55F1-4FB9-82AD-4F787B9BDD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3106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5C0FA-9B84-43E9-AB03-C0DB0DD32B1C}" type="datetimeFigureOut">
              <a:rPr lang="ru-RU" smtClean="0"/>
              <a:t>14.11.2016</a:t>
            </a:fld>
            <a:endParaRPr lang="ru-RU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5CE3F-55F1-4FB9-82AD-4F787B9BDD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3328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ru-RU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ru-RU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5C0FA-9B84-43E9-AB03-C0DB0DD32B1C}" type="datetimeFigureOut">
              <a:rPr lang="ru-RU" smtClean="0"/>
              <a:t>14.11.2016</a:t>
            </a:fld>
            <a:endParaRPr lang="ru-RU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5CE3F-55F1-4FB9-82AD-4F787B9BDD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0923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ru-RU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5C0FA-9B84-43E9-AB03-C0DB0DD32B1C}" type="datetimeFigureOut">
              <a:rPr lang="ru-RU" smtClean="0"/>
              <a:t>14.11.2016</a:t>
            </a:fld>
            <a:endParaRPr lang="ru-RU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5CE3F-55F1-4FB9-82AD-4F787B9BDD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5794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ru-RU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ru-RU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5C0FA-9B84-43E9-AB03-C0DB0DD32B1C}" type="datetimeFigureOut">
              <a:rPr lang="ru-RU" smtClean="0"/>
              <a:t>14.11.2016</a:t>
            </a:fld>
            <a:endParaRPr lang="ru-RU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5CE3F-55F1-4FB9-82AD-4F787B9BDD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63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geography.upol.cz/soubory/studium/KP_Technicka_doporuceni_2015.pdf" TargetMode="External"/><Relationship Id="rId2" Type="http://schemas.openxmlformats.org/officeDocument/2006/relationships/hyperlink" Target="http://geography.upol.cz/soubory/studium/KP_Pokyny_k_odevzdavani_2015.pdf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268759"/>
            <a:ext cx="8748464" cy="2331691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Pokyny k odevzdání kvalifikační práce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</a:t>
            </a:r>
            <a:br>
              <a:rPr lang="cs-CZ" dirty="0" smtClean="0"/>
            </a:br>
            <a:r>
              <a:rPr lang="cs-CZ" sz="2000" b="1" dirty="0" smtClean="0">
                <a:hlinkClick r:id="rId2"/>
              </a:rPr>
              <a:t>http://geography.upol.cz/soubory/studium/KP_Pokyny_k_odevzdavani_2015.pdf</a:t>
            </a:r>
            <a:r>
              <a:rPr lang="cs-CZ" sz="2000" b="1" dirty="0" smtClean="0"/>
              <a:t/>
            </a:r>
            <a:br>
              <a:rPr lang="cs-CZ" sz="2000" b="1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000" b="1" dirty="0" smtClean="0">
                <a:hlinkClick r:id="rId3"/>
              </a:rPr>
              <a:t>http://geography.upol.cz/soubory/studium/KP_Technicka_doporuceni_2015.pdf</a:t>
            </a:r>
            <a:r>
              <a:rPr lang="cs-CZ" sz="2000" b="1" dirty="0" smtClean="0"/>
              <a:t/>
            </a:r>
            <a:br>
              <a:rPr lang="cs-CZ" sz="2000" b="1" dirty="0" smtClean="0"/>
            </a:br>
            <a:endParaRPr lang="ru-RU" sz="2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4797152"/>
            <a:ext cx="6440760" cy="841648"/>
          </a:xfrm>
        </p:spPr>
        <p:txBody>
          <a:bodyPr/>
          <a:lstStyle/>
          <a:p>
            <a:r>
              <a:rPr lang="cs-CZ" dirty="0" smtClean="0"/>
              <a:t>Seminář 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50027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221825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Úvodní strany </a:t>
            </a:r>
            <a:r>
              <a:rPr lang="cs-CZ" dirty="0" smtClean="0"/>
              <a:t>bakalářské </a:t>
            </a:r>
            <a:r>
              <a:rPr lang="cs-CZ" dirty="0" smtClean="0"/>
              <a:t>práce zahrnují tyto součásti v určeném pořadí:</a:t>
            </a:r>
            <a:br>
              <a:rPr lang="cs-CZ" dirty="0" smtClean="0"/>
            </a:br>
            <a:endParaRPr lang="ru-RU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2492896"/>
            <a:ext cx="8075240" cy="3633267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· </a:t>
            </a:r>
            <a:r>
              <a:rPr lang="cs-CZ" dirty="0"/>
              <a:t>Titulní strana</a:t>
            </a:r>
          </a:p>
          <a:p>
            <a:pPr marL="0" indent="0">
              <a:buNone/>
            </a:pPr>
            <a:r>
              <a:rPr lang="cs-CZ" dirty="0"/>
              <a:t>· Bibliografický záznam (vzor viz další strana)</a:t>
            </a:r>
          </a:p>
          <a:p>
            <a:pPr marL="0" indent="0">
              <a:buNone/>
            </a:pPr>
            <a:r>
              <a:rPr lang="cs-CZ" dirty="0"/>
              <a:t>· Prohlášení</a:t>
            </a:r>
          </a:p>
          <a:p>
            <a:pPr marL="0" indent="0">
              <a:buNone/>
            </a:pPr>
            <a:r>
              <a:rPr lang="cs-CZ" dirty="0"/>
              <a:t>· (Poděkování – nepovinné)</a:t>
            </a:r>
          </a:p>
          <a:p>
            <a:pPr marL="0" indent="0">
              <a:buNone/>
            </a:pPr>
            <a:r>
              <a:rPr lang="cs-CZ" dirty="0"/>
              <a:t>· Zadání kvalifikační práce (naskenovat z originálu zadání i do elektronické formy práce)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63215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 úvodních stranách:</a:t>
            </a:r>
            <a:endParaRPr lang="ru-RU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/>
              <a:t>Následuje </a:t>
            </a:r>
            <a:r>
              <a:rPr lang="cs-CZ" u="sng" dirty="0"/>
              <a:t>Obsah</a:t>
            </a:r>
            <a:r>
              <a:rPr lang="cs-CZ" dirty="0"/>
              <a:t>, vlastní text práce a případné vázané přílohy. Číslování stran se počítá od </a:t>
            </a:r>
            <a:r>
              <a:rPr lang="cs-CZ" dirty="0" smtClean="0"/>
              <a:t>titulní strany </a:t>
            </a:r>
            <a:r>
              <a:rPr lang="cs-CZ" dirty="0"/>
              <a:t>včetně, ovšem čísla stran se v dokumentu zobrazují až od první strany za obsahem práce.</a:t>
            </a:r>
          </a:p>
          <a:p>
            <a:pPr marL="0" indent="0">
              <a:buNone/>
            </a:pPr>
            <a:r>
              <a:rPr lang="cs-CZ" dirty="0"/>
              <a:t>V práci nadále zůstává před Seznamem literatury vložena kapitola </a:t>
            </a:r>
            <a:r>
              <a:rPr lang="cs-CZ" i="1" u="sng" dirty="0"/>
              <a:t>Závěr</a:t>
            </a:r>
            <a:r>
              <a:rPr lang="cs-CZ" i="1" dirty="0"/>
              <a:t> </a:t>
            </a:r>
            <a:r>
              <a:rPr lang="cs-CZ" dirty="0"/>
              <a:t>a samostatná kapitola</a:t>
            </a:r>
          </a:p>
          <a:p>
            <a:pPr marL="0" indent="0">
              <a:buNone/>
            </a:pPr>
            <a:r>
              <a:rPr lang="cs-CZ" dirty="0"/>
              <a:t>anglické </a:t>
            </a:r>
            <a:r>
              <a:rPr lang="cs-CZ" i="1" u="sng" dirty="0" err="1"/>
              <a:t>Summary</a:t>
            </a:r>
            <a:r>
              <a:rPr lang="cs-CZ" i="1" dirty="0"/>
              <a:t> </a:t>
            </a:r>
            <a:r>
              <a:rPr lang="cs-CZ" dirty="0"/>
              <a:t>(české shrnutí nevkládejte), to ovšem již bez klíčových slov, která patří </a:t>
            </a:r>
            <a:r>
              <a:rPr lang="cs-CZ" dirty="0" smtClean="0"/>
              <a:t>mezi bibliografické </a:t>
            </a:r>
            <a:r>
              <a:rPr lang="cs-CZ" dirty="0"/>
              <a:t>údaje.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32515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</a:t>
            </a:r>
            <a:endParaRPr lang="ru-RU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err="1" smtClean="0"/>
              <a:t>summary</a:t>
            </a:r>
            <a:r>
              <a:rPr lang="cs-CZ" b="1" dirty="0" smtClean="0"/>
              <a:t> </a:t>
            </a:r>
            <a:r>
              <a:rPr lang="cs-CZ" dirty="0" smtClean="0"/>
              <a:t>shrnuje </a:t>
            </a:r>
            <a:r>
              <a:rPr lang="cs-CZ" dirty="0"/>
              <a:t>tematické vymezení, metodické pojetí a hlavní výsledky </a:t>
            </a:r>
            <a:r>
              <a:rPr lang="cs-CZ" dirty="0" smtClean="0"/>
              <a:t>celé práce </a:t>
            </a:r>
            <a:r>
              <a:rPr lang="cs-CZ" dirty="0"/>
              <a:t>(není tedy pouze překladem závěrů práce), </a:t>
            </a:r>
            <a:r>
              <a:rPr lang="cs-CZ" b="1" dirty="0"/>
              <a:t>abstrakt </a:t>
            </a:r>
            <a:r>
              <a:rPr lang="cs-CZ" dirty="0" smtClean="0"/>
              <a:t>je </a:t>
            </a:r>
            <a:r>
              <a:rPr lang="cs-CZ" dirty="0"/>
              <a:t>zkráceným</a:t>
            </a:r>
            <a:r>
              <a:rPr lang="cs-CZ" dirty="0" smtClean="0"/>
              <a:t>, přesným </a:t>
            </a:r>
            <a:r>
              <a:rPr lang="cs-CZ" dirty="0"/>
              <a:t>vyjádřením obsahu práce (tematické zaměření, metodické pojetí a nástin výsledků, k </a:t>
            </a:r>
            <a:r>
              <a:rPr lang="cs-CZ" dirty="0" smtClean="0"/>
              <a:t>nimž práce </a:t>
            </a:r>
            <a:r>
              <a:rPr lang="cs-CZ" dirty="0"/>
              <a:t>směřuje, bez jejich podrobnější konkretizace a diskuze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03992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Bibliografický záznam</a:t>
            </a:r>
            <a:br>
              <a:rPr lang="cs-CZ" b="1" dirty="0" smtClean="0"/>
            </a:br>
            <a:endParaRPr lang="ru-RU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08720"/>
            <a:ext cx="8496944" cy="5949280"/>
          </a:xfrm>
        </p:spPr>
        <p:txBody>
          <a:bodyPr>
            <a:normAutofit fontScale="77500" lnSpcReduction="20000"/>
          </a:bodyPr>
          <a:lstStyle/>
          <a:p>
            <a:r>
              <a:rPr lang="pt-BR" b="1" dirty="0" smtClean="0"/>
              <a:t>Autor </a:t>
            </a:r>
            <a:r>
              <a:rPr lang="pt-BR" b="1" dirty="0"/>
              <a:t>(osobní číslo): </a:t>
            </a:r>
            <a:r>
              <a:rPr lang="pt-BR" dirty="0"/>
              <a:t>Bc. Jan Novotný (R13009)</a:t>
            </a:r>
          </a:p>
          <a:p>
            <a:r>
              <a:rPr lang="cs-CZ" b="1" dirty="0"/>
              <a:t>Studijní obor: </a:t>
            </a:r>
            <a:r>
              <a:rPr lang="cs-CZ" dirty="0"/>
              <a:t>Učitelství geografie pro SŠ (kombinace Z-</a:t>
            </a:r>
            <a:r>
              <a:rPr lang="cs-CZ" dirty="0" err="1"/>
              <a:t>BiO</a:t>
            </a:r>
            <a:r>
              <a:rPr lang="cs-CZ" dirty="0" smtClean="0"/>
              <a:t>)</a:t>
            </a:r>
            <a:endParaRPr lang="cs-CZ" b="1" i="1" dirty="0"/>
          </a:p>
          <a:p>
            <a:r>
              <a:rPr lang="cs-CZ" b="1" dirty="0"/>
              <a:t>Název práce: </a:t>
            </a:r>
            <a:r>
              <a:rPr lang="cs-CZ" dirty="0"/>
              <a:t>Geografická analýza cestovního ruchu v Olomouckém kraji</a:t>
            </a:r>
          </a:p>
          <a:p>
            <a:r>
              <a:rPr lang="en-US" b="1" dirty="0"/>
              <a:t>Title of thesis: </a:t>
            </a:r>
            <a:r>
              <a:rPr lang="en-US" dirty="0"/>
              <a:t>Geographical analysis of tourism in the </a:t>
            </a:r>
            <a:r>
              <a:rPr lang="en-US" dirty="0" err="1"/>
              <a:t>Olomoucký</a:t>
            </a:r>
            <a:r>
              <a:rPr lang="en-US" dirty="0"/>
              <a:t> Region</a:t>
            </a:r>
          </a:p>
          <a:p>
            <a:r>
              <a:rPr lang="cs-CZ" b="1" dirty="0"/>
              <a:t>Vedoucí práce: </a:t>
            </a:r>
            <a:r>
              <a:rPr lang="cs-CZ" dirty="0"/>
              <a:t>doc. RNDr. Petra Pavlová, Ph.D.</a:t>
            </a:r>
          </a:p>
          <a:p>
            <a:r>
              <a:rPr lang="cs-CZ" b="1" dirty="0"/>
              <a:t>Rozsah práce: </a:t>
            </a:r>
            <a:r>
              <a:rPr lang="cs-CZ" dirty="0"/>
              <a:t>83 stran, 6 vázaných příloh, 2 volné přílohy</a:t>
            </a:r>
          </a:p>
          <a:p>
            <a:r>
              <a:rPr lang="cs-CZ" b="1" dirty="0"/>
              <a:t>Abstrakt: </a:t>
            </a:r>
            <a:r>
              <a:rPr lang="cs-CZ" dirty="0"/>
              <a:t>Text abstraktu v češtině. Postačuje v rozsahu zhruba 3–4 vět, neměl </a:t>
            </a:r>
            <a:r>
              <a:rPr lang="cs-CZ" dirty="0" smtClean="0"/>
              <a:t>by přesáhnout </a:t>
            </a:r>
            <a:r>
              <a:rPr lang="cs-CZ" dirty="0"/>
              <a:t>200 slov.</a:t>
            </a:r>
          </a:p>
          <a:p>
            <a:r>
              <a:rPr lang="cs-CZ" b="1" dirty="0"/>
              <a:t>Klíčová slova: </a:t>
            </a:r>
            <a:r>
              <a:rPr lang="cs-CZ" dirty="0"/>
              <a:t>cestovní ruch, prostorová analýza, Olomoucký kraj</a:t>
            </a:r>
          </a:p>
          <a:p>
            <a:r>
              <a:rPr lang="cs-CZ" b="1" dirty="0" err="1"/>
              <a:t>Abstract</a:t>
            </a:r>
            <a:r>
              <a:rPr lang="cs-CZ" b="1" dirty="0"/>
              <a:t>: </a:t>
            </a:r>
            <a:r>
              <a:rPr lang="cs-CZ" dirty="0"/>
              <a:t>Text abstraktu v angličtině, obsahově shodný s českou verzí.</a:t>
            </a:r>
          </a:p>
          <a:p>
            <a:r>
              <a:rPr lang="en-US" b="1" dirty="0"/>
              <a:t>Keywords: </a:t>
            </a:r>
            <a:r>
              <a:rPr lang="en-US" dirty="0"/>
              <a:t>tourism, spatial analysis, </a:t>
            </a:r>
            <a:r>
              <a:rPr lang="en-US" dirty="0" err="1"/>
              <a:t>Olomoucký</a:t>
            </a:r>
            <a:r>
              <a:rPr lang="en-US" dirty="0"/>
              <a:t> Region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00470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Jak docílit číslování stran jinak</a:t>
            </a:r>
            <a:endParaRPr lang="ru-RU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Méně elegantní řešení: </a:t>
            </a:r>
            <a:r>
              <a:rPr lang="cs-CZ" dirty="0"/>
              <a:t>v dokumentu očíslujte stránky a na těch stránkách, kde číslo mít nechcete, </a:t>
            </a:r>
            <a:r>
              <a:rPr lang="cs-CZ" dirty="0" smtClean="0"/>
              <a:t>je zakryjte </a:t>
            </a:r>
            <a:r>
              <a:rPr lang="cs-CZ" dirty="0"/>
              <a:t>– přes číslo stránky nakreslete pomocí kreslení tvarů bílý obdélníček. Číslo stránky </a:t>
            </a:r>
            <a:r>
              <a:rPr lang="cs-CZ" dirty="0" smtClean="0"/>
              <a:t>sice v </a:t>
            </a:r>
            <a:r>
              <a:rPr lang="cs-CZ" dirty="0"/>
              <a:t>dokumentu zůstane, ale nebude vidět a nevytiskne se. (Toto řešení uvádíme pro případ, že se </a:t>
            </a:r>
            <a:r>
              <a:rPr lang="cs-CZ" dirty="0" smtClean="0"/>
              <a:t>práce s </a:t>
            </a:r>
            <a:r>
              <a:rPr lang="cs-CZ" dirty="0"/>
              <a:t>oddíly nebude dařit nebo pokud Váš textový editor tuto funkci nenabízí.)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54442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Celou práci připravovat v textovém editoru jako jeden soubor. </a:t>
            </a:r>
            <a:endParaRPr lang="ru-RU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- Jak docílit </a:t>
            </a:r>
            <a:r>
              <a:rPr lang="cs-CZ" b="1" dirty="0"/>
              <a:t>toho, aby </a:t>
            </a:r>
            <a:r>
              <a:rPr lang="cs-CZ" b="1" dirty="0" smtClean="0"/>
              <a:t>se </a:t>
            </a:r>
            <a:r>
              <a:rPr lang="pl-PL" b="1" dirty="0" smtClean="0"/>
              <a:t>čísla </a:t>
            </a:r>
            <a:r>
              <a:rPr lang="pl-PL" b="1" dirty="0"/>
              <a:t>stránek zobrazovala až na stránkách za obsahem, někde od strany 7 nebo 8?</a:t>
            </a:r>
          </a:p>
          <a:p>
            <a:pPr marL="0" indent="0">
              <a:buNone/>
            </a:pPr>
            <a:r>
              <a:rPr lang="cs-CZ" b="1" dirty="0"/>
              <a:t>Zřejmě nejkorektnější řešení: </a:t>
            </a:r>
            <a:r>
              <a:rPr lang="cs-CZ" dirty="0"/>
              <a:t>text se nejprve rozdělí na oddíly – klepněte na konec poslední stránky</a:t>
            </a:r>
            <a:r>
              <a:rPr lang="cs-CZ" dirty="0" smtClean="0"/>
              <a:t>, kterou </a:t>
            </a:r>
            <a:r>
              <a:rPr lang="cs-CZ" dirty="0"/>
              <a:t>chcete mít neočíslovanou, a zvolte:</a:t>
            </a:r>
          </a:p>
          <a:p>
            <a:r>
              <a:rPr lang="cs-CZ" dirty="0" smtClean="0"/>
              <a:t>v </a:t>
            </a:r>
            <a:r>
              <a:rPr lang="cs-CZ" dirty="0"/>
              <a:t>nabídce MS Wordu </a:t>
            </a:r>
            <a:r>
              <a:rPr lang="cs-CZ" dirty="0" smtClean="0"/>
              <a:t>2007,  2010 </a:t>
            </a:r>
            <a:r>
              <a:rPr lang="cs-CZ" dirty="0"/>
              <a:t>„Rozložení stránky“ &gt; „Konce“ &gt; „Konce oddílů: Další stránka“</a:t>
            </a:r>
          </a:p>
          <a:p>
            <a:r>
              <a:rPr lang="cs-CZ" dirty="0"/>
              <a:t>· v nabídce MS Wordu 2003 „Vložit“ &gt; „Konec…“ &gt; „Typy konců oddílu: Na stejné stránce</a:t>
            </a:r>
            <a:r>
              <a:rPr lang="cs-CZ" dirty="0" smtClean="0"/>
              <a:t>“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60814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Musí být zadání KP vloženo i do elektronické formy práce?</a:t>
            </a:r>
            <a:endParaRPr lang="ru-RU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Ano, je třeba dodržet identický obsah odevzdávaných forem KP. Pro tento účel naskenujte </a:t>
            </a:r>
            <a:r>
              <a:rPr lang="cs-CZ" dirty="0" smtClean="0"/>
              <a:t>originál zadání </a:t>
            </a:r>
            <a:r>
              <a:rPr lang="cs-CZ" dirty="0"/>
              <a:t>(v rozlišení alespoň 200 dpi nebo vyšším) a vložte jej v textovém editoru na příslušné </a:t>
            </a:r>
            <a:r>
              <a:rPr lang="cs-CZ" dirty="0" smtClean="0"/>
              <a:t>stránky dokumentu</a:t>
            </a:r>
            <a:r>
              <a:rPr lang="cs-CZ" dirty="0"/>
              <a:t>. Tímto zároveň docílíte i shodného číslování stránek (v minulých letech se vyskytly </a:t>
            </a:r>
            <a:r>
              <a:rPr lang="cs-CZ" dirty="0" smtClean="0"/>
              <a:t>pokusy odevzdat </a:t>
            </a:r>
            <a:r>
              <a:rPr lang="cs-CZ" dirty="0"/>
              <a:t>práci tak, že čísla stran v elektronické formě KP byla o 2 strany odlišná od tištěné </a:t>
            </a:r>
            <a:r>
              <a:rPr lang="cs-CZ" dirty="0" smtClean="0"/>
              <a:t>formy práce</a:t>
            </a:r>
            <a:r>
              <a:rPr lang="cs-CZ" dirty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44290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Velikost a typ písma</a:t>
            </a:r>
            <a:endParaRPr lang="ru-RU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Obvyklou volbou bývá </a:t>
            </a:r>
            <a:r>
              <a:rPr lang="cs-CZ" dirty="0" err="1"/>
              <a:t>Times</a:t>
            </a:r>
            <a:r>
              <a:rPr lang="cs-CZ" dirty="0"/>
              <a:t> New Roman velikost 11–12, řádkování 1,5; samozřejmostí je </a:t>
            </a:r>
            <a:r>
              <a:rPr lang="cs-CZ" dirty="0" smtClean="0"/>
              <a:t>zarovnání textu </a:t>
            </a:r>
            <a:r>
              <a:rPr lang="cs-CZ" dirty="0"/>
              <a:t>do bloku. Nemáte-li </a:t>
            </a:r>
            <a:r>
              <a:rPr lang="cs-CZ" dirty="0" err="1"/>
              <a:t>Times</a:t>
            </a:r>
            <a:r>
              <a:rPr lang="cs-CZ" dirty="0"/>
              <a:t> New Roman v oblibě, lze použít i jiný font, ovšem raději </a:t>
            </a:r>
            <a:r>
              <a:rPr lang="cs-CZ" dirty="0" smtClean="0"/>
              <a:t>obdobně střídmý </a:t>
            </a:r>
            <a:r>
              <a:rPr lang="cs-CZ" dirty="0"/>
              <a:t>(např. </a:t>
            </a:r>
            <a:r>
              <a:rPr lang="cs-CZ" dirty="0" err="1"/>
              <a:t>Book</a:t>
            </a:r>
            <a:r>
              <a:rPr lang="cs-CZ" dirty="0"/>
              <a:t> </a:t>
            </a:r>
            <a:r>
              <a:rPr lang="cs-CZ" dirty="0" err="1"/>
              <a:t>Antiqua</a:t>
            </a:r>
            <a:r>
              <a:rPr lang="cs-CZ" dirty="0"/>
              <a:t>, </a:t>
            </a:r>
            <a:r>
              <a:rPr lang="cs-CZ" dirty="0" err="1"/>
              <a:t>Palatino</a:t>
            </a:r>
            <a:r>
              <a:rPr lang="cs-CZ" dirty="0"/>
              <a:t> Linotype, Garamond, </a:t>
            </a:r>
            <a:r>
              <a:rPr lang="cs-CZ" dirty="0" err="1"/>
              <a:t>Calibri</a:t>
            </a:r>
            <a:r>
              <a:rPr lang="cs-CZ" dirty="0"/>
              <a:t>, </a:t>
            </a:r>
            <a:r>
              <a:rPr lang="cs-CZ" dirty="0" err="1"/>
              <a:t>Lido</a:t>
            </a:r>
            <a:r>
              <a:rPr lang="cs-CZ" dirty="0"/>
              <a:t> STF, apod.), rozhodně </a:t>
            </a:r>
            <a:r>
              <a:rPr lang="cs-CZ" dirty="0" smtClean="0"/>
              <a:t>se vyhněte </a:t>
            </a:r>
            <a:r>
              <a:rPr lang="cs-CZ" dirty="0"/>
              <a:t>písmům typu </a:t>
            </a:r>
            <a:r>
              <a:rPr lang="cs-CZ" dirty="0" err="1"/>
              <a:t>Comic</a:t>
            </a:r>
            <a:r>
              <a:rPr lang="cs-CZ" dirty="0"/>
              <a:t> </a:t>
            </a:r>
            <a:r>
              <a:rPr lang="cs-CZ" dirty="0" err="1"/>
              <a:t>Sans</a:t>
            </a:r>
            <a:r>
              <a:rPr lang="cs-CZ" dirty="0"/>
              <a:t> MS, Freestyle </a:t>
            </a:r>
            <a:r>
              <a:rPr lang="cs-CZ" dirty="0" err="1"/>
              <a:t>Script</a:t>
            </a:r>
            <a:r>
              <a:rPr lang="cs-CZ" dirty="0"/>
              <a:t> apod</a:t>
            </a:r>
            <a:r>
              <a:rPr lang="cs-CZ" dirty="0" smtClean="0"/>
              <a:t>. Rovněž </a:t>
            </a:r>
            <a:r>
              <a:rPr lang="cs-CZ" dirty="0"/>
              <a:t>okraje stránky jsou na volbě autora. Je potřeba myslet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63108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Rovněž okraje stránky jsou na volbě autora. Je potřeba myslet především na knižní vazbu práce; </a:t>
            </a:r>
            <a:r>
              <a:rPr lang="cs-CZ" dirty="0" smtClean="0"/>
              <a:t>u hřbetní </a:t>
            </a:r>
            <a:r>
              <a:rPr lang="cs-CZ" dirty="0"/>
              <a:t>strany je dobré ponechat okraj o trochu širší kvůli prošití, ostatní okraje potřebují </a:t>
            </a:r>
            <a:r>
              <a:rPr lang="cs-CZ" dirty="0" smtClean="0"/>
              <a:t>dostatek volného </a:t>
            </a:r>
            <a:r>
              <a:rPr lang="cs-CZ" dirty="0"/>
              <a:t>místa pro případný zarovnávací ořez. Za vhodně zvolené okraje lze označit např. hodnoty</a:t>
            </a:r>
            <a:r>
              <a:rPr lang="cs-CZ" dirty="0" smtClean="0"/>
              <a:t>: horní</a:t>
            </a:r>
            <a:r>
              <a:rPr lang="cs-CZ" dirty="0"/>
              <a:t>, dolní a vnější (pravý) okraj stránky 2,5 cm, vnitřní (levý) okraj 3,5 cm (tj. 2,5 cm + hřbet 1 cm).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42969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080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Příklad číslování kapitol:</a:t>
            </a:r>
            <a:br>
              <a:rPr lang="cs-CZ" dirty="0" smtClean="0"/>
            </a:br>
            <a:endParaRPr lang="ru-RU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692696"/>
            <a:ext cx="8363272" cy="5433467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1 </a:t>
            </a:r>
            <a:r>
              <a:rPr lang="cs-CZ" dirty="0"/>
              <a:t>Cíle a metody práce</a:t>
            </a:r>
          </a:p>
          <a:p>
            <a:r>
              <a:rPr lang="cs-CZ" dirty="0"/>
              <a:t>2 Teoretická východiska</a:t>
            </a:r>
          </a:p>
          <a:p>
            <a:r>
              <a:rPr lang="cs-CZ" dirty="0"/>
              <a:t>3 Výsledky</a:t>
            </a:r>
          </a:p>
          <a:p>
            <a:r>
              <a:rPr lang="cs-CZ" dirty="0" smtClean="0"/>
              <a:t>      3.1 </a:t>
            </a:r>
            <a:r>
              <a:rPr lang="cs-CZ" dirty="0"/>
              <a:t>Emisní bilance</a:t>
            </a:r>
          </a:p>
          <a:p>
            <a:r>
              <a:rPr lang="cs-CZ" dirty="0" smtClean="0"/>
              <a:t>             3.1.1 </a:t>
            </a:r>
            <a:r>
              <a:rPr lang="cs-CZ" dirty="0"/>
              <a:t>Emise tuhých znečišťujících látek</a:t>
            </a:r>
          </a:p>
          <a:p>
            <a:r>
              <a:rPr lang="cs-CZ" dirty="0" smtClean="0"/>
              <a:t>             3.1.2 </a:t>
            </a:r>
            <a:r>
              <a:rPr lang="cs-CZ" dirty="0"/>
              <a:t>Emise oxidu siřičitého</a:t>
            </a:r>
          </a:p>
          <a:p>
            <a:r>
              <a:rPr lang="cs-CZ" dirty="0" smtClean="0"/>
              <a:t>             3.1.3 </a:t>
            </a:r>
            <a:r>
              <a:rPr lang="cs-CZ" dirty="0"/>
              <a:t>Emise oxidů dusíku</a:t>
            </a:r>
          </a:p>
          <a:p>
            <a:r>
              <a:rPr lang="cs-CZ" dirty="0" smtClean="0"/>
              <a:t>      3.2 </a:t>
            </a:r>
            <a:r>
              <a:rPr lang="cs-CZ" dirty="0"/>
              <a:t>Kvalita ovzduší</a:t>
            </a:r>
          </a:p>
          <a:p>
            <a:r>
              <a:rPr lang="cs-CZ" dirty="0" smtClean="0"/>
              <a:t>             3.2.1 </a:t>
            </a:r>
            <a:r>
              <a:rPr lang="cs-CZ" dirty="0"/>
              <a:t>Koncentrace prašného aerosolu</a:t>
            </a:r>
          </a:p>
          <a:p>
            <a:r>
              <a:rPr lang="cs-CZ" dirty="0" smtClean="0"/>
              <a:t>             3.2.2 </a:t>
            </a:r>
            <a:r>
              <a:rPr lang="cs-CZ" dirty="0"/>
              <a:t>Koncentrace oxidu siřičitého</a:t>
            </a:r>
          </a:p>
          <a:p>
            <a:r>
              <a:rPr lang="cs-CZ" dirty="0" smtClean="0"/>
              <a:t>             3.2.3 </a:t>
            </a:r>
            <a:r>
              <a:rPr lang="cs-CZ" dirty="0"/>
              <a:t>Koncentrace oxidů dusíku</a:t>
            </a:r>
          </a:p>
          <a:p>
            <a:r>
              <a:rPr lang="cs-CZ" dirty="0"/>
              <a:t>4 Diskuse</a:t>
            </a:r>
          </a:p>
          <a:p>
            <a:r>
              <a:rPr lang="cs-CZ" dirty="0"/>
              <a:t>5 Závěry</a:t>
            </a:r>
          </a:p>
          <a:p>
            <a:r>
              <a:rPr lang="cs-CZ" dirty="0"/>
              <a:t>6 Použitá literatura</a:t>
            </a:r>
          </a:p>
          <a:p>
            <a:r>
              <a:rPr lang="cs-CZ" dirty="0"/>
              <a:t>Přílohy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4979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Termíny odevzdání bakalářských prací pro školní rok 2016/2017</a:t>
            </a:r>
            <a:br>
              <a:rPr lang="cs-CZ" dirty="0" smtClean="0"/>
            </a:br>
            <a:endParaRPr lang="ru-RU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276872"/>
            <a:ext cx="8147248" cy="3849291"/>
          </a:xfrm>
        </p:spPr>
        <p:txBody>
          <a:bodyPr/>
          <a:lstStyle/>
          <a:p>
            <a:r>
              <a:rPr lang="cs-CZ" dirty="0" smtClean="0"/>
              <a:t>Dne 21</a:t>
            </a:r>
            <a:r>
              <a:rPr lang="cs-CZ" dirty="0"/>
              <a:t>. 4. Odevzdání BP </a:t>
            </a:r>
            <a:r>
              <a:rPr lang="cs-CZ" dirty="0" smtClean="0"/>
              <a:t>pro </a:t>
            </a:r>
            <a:r>
              <a:rPr lang="cs-CZ" dirty="0"/>
              <a:t>obhajoby v LS (do 14.00) – studenti vedení pod </a:t>
            </a:r>
            <a:r>
              <a:rPr lang="cs-CZ" dirty="0" err="1"/>
              <a:t>PdF</a:t>
            </a:r>
            <a:endParaRPr lang="cs-CZ" dirty="0" smtClean="0"/>
          </a:p>
          <a:p>
            <a:r>
              <a:rPr lang="cs-CZ" dirty="0" smtClean="0"/>
              <a:t>Dne </a:t>
            </a:r>
            <a:r>
              <a:rPr lang="cs-CZ" dirty="0"/>
              <a:t>4. 5. Poslední termín odevzdání BP pro červnový termín obhajob (do 14.00</a:t>
            </a:r>
            <a:r>
              <a:rPr lang="cs-CZ" dirty="0" smtClean="0"/>
              <a:t>)</a:t>
            </a:r>
          </a:p>
          <a:p>
            <a:r>
              <a:rPr lang="pl-PL" dirty="0"/>
              <a:t>12.–14. 6. Obhajoby bakalářských prací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20238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30992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23701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82671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81820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4633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Odevzdání</a:t>
            </a:r>
            <a:endParaRPr lang="ru-RU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Vložení do </a:t>
            </a:r>
            <a:r>
              <a:rPr lang="cs-CZ" dirty="0" err="1" smtClean="0"/>
              <a:t>STAGu</a:t>
            </a:r>
            <a:r>
              <a:rPr lang="cs-CZ" dirty="0" smtClean="0"/>
              <a:t> (</a:t>
            </a:r>
            <a:r>
              <a:rPr lang="cs-CZ" dirty="0"/>
              <a:t>elektronická forma KP (1 soubor</a:t>
            </a:r>
            <a:r>
              <a:rPr lang="cs-CZ" dirty="0" smtClean="0"/>
              <a:t>)+ </a:t>
            </a:r>
            <a:r>
              <a:rPr lang="cs-CZ" dirty="0"/>
              <a:t>bibliografické údaje o </a:t>
            </a:r>
            <a:r>
              <a:rPr lang="cs-CZ" dirty="0" smtClean="0"/>
              <a:t>práci</a:t>
            </a:r>
          </a:p>
          <a:p>
            <a:r>
              <a:rPr lang="cs-CZ" dirty="0" smtClean="0"/>
              <a:t>Odevzdání na sekretariát u p. V. </a:t>
            </a:r>
            <a:r>
              <a:rPr lang="cs-CZ" dirty="0" err="1" smtClean="0"/>
              <a:t>Hablové</a:t>
            </a:r>
            <a:r>
              <a:rPr lang="cs-CZ" dirty="0" smtClean="0"/>
              <a:t> (doklad </a:t>
            </a:r>
            <a:r>
              <a:rPr lang="cs-CZ" dirty="0"/>
              <a:t>o kvalifikační práci vytištěný ze </a:t>
            </a:r>
            <a:r>
              <a:rPr lang="cs-CZ" dirty="0" err="1"/>
              <a:t>STAGu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-</a:t>
            </a:r>
            <a:r>
              <a:rPr lang="cs-CZ" dirty="0" smtClean="0"/>
              <a:t>, tištěná </a:t>
            </a:r>
            <a:r>
              <a:rPr lang="cs-CZ" dirty="0"/>
              <a:t>forma KP – 2 ks v knižní </a:t>
            </a:r>
            <a:r>
              <a:rPr lang="cs-CZ" dirty="0" smtClean="0"/>
              <a:t>vazbě, </a:t>
            </a:r>
            <a:br>
              <a:rPr lang="cs-CZ" dirty="0" smtClean="0"/>
            </a:br>
            <a:r>
              <a:rPr lang="cs-CZ" dirty="0" smtClean="0"/>
              <a:t>-,</a:t>
            </a:r>
            <a:r>
              <a:rPr lang="pl-PL" dirty="0" smtClean="0"/>
              <a:t>elektronická </a:t>
            </a:r>
            <a:r>
              <a:rPr lang="pl-PL" dirty="0"/>
              <a:t>forma KP – 1 ks na CD/DVD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0946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Přihlášení kvalifikační práce k obhajobě </a:t>
            </a:r>
            <a:endParaRPr lang="ru-RU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492896"/>
            <a:ext cx="8363272" cy="3633267"/>
          </a:xfrm>
        </p:spPr>
        <p:txBody>
          <a:bodyPr/>
          <a:lstStyle/>
          <a:p>
            <a:r>
              <a:rPr lang="cs-CZ" dirty="0" smtClean="0"/>
              <a:t>se </a:t>
            </a:r>
            <a:r>
              <a:rPr lang="cs-CZ" dirty="0"/>
              <a:t>provádí ve </a:t>
            </a:r>
            <a:r>
              <a:rPr lang="cs-CZ" dirty="0" err="1"/>
              <a:t>STAGu</a:t>
            </a:r>
            <a:r>
              <a:rPr lang="cs-CZ" dirty="0"/>
              <a:t> zápisem na termín </a:t>
            </a:r>
            <a:r>
              <a:rPr lang="cs-CZ" dirty="0" smtClean="0"/>
              <a:t>zkoušky z </a:t>
            </a:r>
            <a:r>
              <a:rPr lang="cs-CZ" dirty="0"/>
              <a:t>KGG/OBHBP </a:t>
            </a:r>
            <a:r>
              <a:rPr lang="cs-CZ" i="1" dirty="0"/>
              <a:t>Obhajoba bakalářské </a:t>
            </a:r>
            <a:r>
              <a:rPr lang="cs-CZ" i="1" dirty="0" smtClean="0"/>
              <a:t>práce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5314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nutné splnit</a:t>
            </a:r>
            <a:endParaRPr lang="ru-RU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Aby mohl svou práci obhajovat, musí mít student také již </a:t>
            </a:r>
            <a:r>
              <a:rPr lang="cs-CZ" b="1" dirty="0"/>
              <a:t>splněn kreditový limit </a:t>
            </a:r>
            <a:r>
              <a:rPr lang="cs-CZ" dirty="0"/>
              <a:t>(180 </a:t>
            </a:r>
            <a:r>
              <a:rPr lang="cs-CZ" dirty="0" smtClean="0"/>
              <a:t>kreditů v </a:t>
            </a:r>
            <a:r>
              <a:rPr lang="cs-CZ" dirty="0"/>
              <a:t>bakalářském </a:t>
            </a:r>
            <a:r>
              <a:rPr lang="cs-CZ" dirty="0" smtClean="0"/>
              <a:t>studiu) </a:t>
            </a:r>
            <a:r>
              <a:rPr lang="cs-CZ" dirty="0"/>
              <a:t>a musí mít </a:t>
            </a:r>
            <a:r>
              <a:rPr lang="cs-CZ" b="1" dirty="0"/>
              <a:t>uzavřeno </a:t>
            </a:r>
            <a:r>
              <a:rPr lang="cs-CZ" b="1" dirty="0" smtClean="0"/>
              <a:t>dílčí studium </a:t>
            </a:r>
            <a:r>
              <a:rPr lang="cs-CZ" dirty="0"/>
              <a:t>daného oboru, což se provádí na studijním oddělení domovské fakulty, a to </a:t>
            </a:r>
            <a:r>
              <a:rPr lang="cs-CZ" b="1" dirty="0"/>
              <a:t>nejpozději </a:t>
            </a:r>
            <a:r>
              <a:rPr lang="cs-CZ" b="1" dirty="0" smtClean="0"/>
              <a:t>tři týdny </a:t>
            </a:r>
            <a:r>
              <a:rPr lang="cs-CZ" b="1" dirty="0"/>
              <a:t>před konáním obhajoby</a:t>
            </a:r>
            <a:r>
              <a:rPr lang="cs-CZ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6004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Soulad tištěné i elektronické verze</a:t>
            </a:r>
            <a:endParaRPr lang="ru-RU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Všechny odevzdávané formy práce musí být obsahově i formálně identické </a:t>
            </a:r>
            <a:r>
              <a:rPr lang="cs-CZ" dirty="0"/>
              <a:t>– to znamená, že </a:t>
            </a:r>
            <a:r>
              <a:rPr lang="cs-CZ" dirty="0" smtClean="0"/>
              <a:t>práce v </a:t>
            </a:r>
            <a:r>
              <a:rPr lang="cs-CZ" dirty="0"/>
              <a:t>tištěné i v elektronické formě musí obsahovat stejný text, tabulky, ilustrace a přílohy, a to se </a:t>
            </a:r>
            <a:r>
              <a:rPr lang="cs-CZ" dirty="0" smtClean="0"/>
              <a:t>stejným rozložením </a:t>
            </a:r>
            <a:r>
              <a:rPr lang="cs-CZ" dirty="0"/>
              <a:t>stránek a číslováním.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6188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Nesrovnalosti nepřípustné</a:t>
            </a:r>
            <a:endParaRPr lang="ru-RU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Při zjištění nesrovnalostí mezi tištěnou a elektronickou formou práce bude požadováno </a:t>
            </a:r>
            <a:r>
              <a:rPr lang="cs-CZ" b="1" dirty="0" smtClean="0"/>
              <a:t>jejich odstranění </a:t>
            </a:r>
            <a:r>
              <a:rPr lang="cs-CZ" b="1" dirty="0"/>
              <a:t>ještě před obhajobou práce.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9735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 přebalu nosiče</a:t>
            </a:r>
            <a:endParaRPr lang="ru-RU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UNIVERZITA PALACKÉHO V OLOMOUCI</a:t>
            </a:r>
          </a:p>
          <a:p>
            <a:r>
              <a:rPr lang="cs-CZ" dirty="0"/>
              <a:t>Přírodovědecká fakulta</a:t>
            </a:r>
          </a:p>
          <a:p>
            <a:r>
              <a:rPr lang="cs-CZ" dirty="0"/>
              <a:t>Katedra geografie</a:t>
            </a:r>
          </a:p>
          <a:p>
            <a:r>
              <a:rPr lang="cs-CZ" dirty="0" smtClean="0"/>
              <a:t>Jan </a:t>
            </a:r>
            <a:r>
              <a:rPr lang="cs-CZ" dirty="0"/>
              <a:t>NOVOTNÝ</a:t>
            </a:r>
          </a:p>
          <a:p>
            <a:r>
              <a:rPr lang="cs-CZ" b="1" dirty="0"/>
              <a:t>Geografická analýza cestovního ruchu v Olomouckém kraji</a:t>
            </a:r>
          </a:p>
          <a:p>
            <a:r>
              <a:rPr lang="cs-CZ" dirty="0" smtClean="0"/>
              <a:t>Bakalářská práce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Vedoucí práce: doc. RNDr. Pavla PETROVÁ, Ph.D.</a:t>
            </a:r>
          </a:p>
          <a:p>
            <a:r>
              <a:rPr lang="cs-CZ" dirty="0"/>
              <a:t>Olomouc </a:t>
            </a:r>
            <a:r>
              <a:rPr lang="cs-CZ" dirty="0" smtClean="0"/>
              <a:t>2017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3400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Potisk nosiče</a:t>
            </a:r>
            <a:endParaRPr lang="ru-RU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 ř. bakalářská práce </a:t>
            </a:r>
          </a:p>
          <a:p>
            <a:r>
              <a:rPr lang="cs-CZ" dirty="0" smtClean="0"/>
              <a:t>2 ř. Jan Novotný</a:t>
            </a:r>
          </a:p>
          <a:p>
            <a:r>
              <a:rPr lang="cs-CZ" dirty="0" smtClean="0"/>
              <a:t>3 ř. rok 2017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848801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1072</Words>
  <Application>Microsoft Office PowerPoint</Application>
  <PresentationFormat>Předvádění na obrazovce (4:3)</PresentationFormat>
  <Paragraphs>82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Motiv systému Office</vt:lpstr>
      <vt:lpstr>Pokyny k odevzdání kvalifikační práce    http://geography.upol.cz/soubory/studium/KP_Pokyny_k_odevzdavani_2015.pdf  http://geography.upol.cz/soubory/studium/KP_Technicka_doporuceni_2015.pdf </vt:lpstr>
      <vt:lpstr>Termíny odevzdání bakalářských prací pro školní rok 2016/2017 </vt:lpstr>
      <vt:lpstr>Odevzdání</vt:lpstr>
      <vt:lpstr>Přihlášení kvalifikační práce k obhajobě </vt:lpstr>
      <vt:lpstr>Co je nutné splnit</vt:lpstr>
      <vt:lpstr>Soulad tištěné i elektronické verze</vt:lpstr>
      <vt:lpstr>Nesrovnalosti nepřípustné</vt:lpstr>
      <vt:lpstr>Popis přebalu nosiče</vt:lpstr>
      <vt:lpstr>Potisk nosiče</vt:lpstr>
      <vt:lpstr>Úvodní strany bakalářské práce zahrnují tyto součásti v určeném pořadí: </vt:lpstr>
      <vt:lpstr>Po úvodních stranách:</vt:lpstr>
      <vt:lpstr>shrnutí</vt:lpstr>
      <vt:lpstr>Bibliografický záznam </vt:lpstr>
      <vt:lpstr>Jak docílit číslování stran jinak</vt:lpstr>
      <vt:lpstr>Celou práci připravovat v textovém editoru jako jeden soubor. </vt:lpstr>
      <vt:lpstr>Musí být zadání KP vloženo i do elektronické formy práce?</vt:lpstr>
      <vt:lpstr>Velikost a typ písma</vt:lpstr>
      <vt:lpstr>Prezentace aplikace PowerPoint</vt:lpstr>
      <vt:lpstr>Příklad číslování kapitol: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Pokyny k odevzdání kvalifikační práce</dc:title>
  <dc:creator>Peter</dc:creator>
  <cp:lastModifiedBy>Peter</cp:lastModifiedBy>
  <cp:revision>5</cp:revision>
  <dcterms:created xsi:type="dcterms:W3CDTF">2016-11-14T14:11:37Z</dcterms:created>
  <dcterms:modified xsi:type="dcterms:W3CDTF">2016-11-14T15:10:28Z</dcterms:modified>
</cp:coreProperties>
</file>