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72" r:id="rId5"/>
    <p:sldId id="266" r:id="rId6"/>
    <p:sldId id="267" r:id="rId7"/>
    <p:sldId id="268" r:id="rId8"/>
    <p:sldId id="269" r:id="rId9"/>
    <p:sldId id="270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78" y="-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403D-7F53-477A-91B3-3A486F6EF2C8}" type="datetimeFigureOut">
              <a:rPr lang="cs-CZ" smtClean="0"/>
              <a:t>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B3893-892A-40FD-8E32-DBFAD7D0D4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3083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403D-7F53-477A-91B3-3A486F6EF2C8}" type="datetimeFigureOut">
              <a:rPr lang="cs-CZ" smtClean="0"/>
              <a:t>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B3893-892A-40FD-8E32-DBFAD7D0D4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2882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403D-7F53-477A-91B3-3A486F6EF2C8}" type="datetimeFigureOut">
              <a:rPr lang="cs-CZ" smtClean="0"/>
              <a:t>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B3893-892A-40FD-8E32-DBFAD7D0D4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141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403D-7F53-477A-91B3-3A486F6EF2C8}" type="datetimeFigureOut">
              <a:rPr lang="cs-CZ" smtClean="0"/>
              <a:t>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B3893-892A-40FD-8E32-DBFAD7D0D4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6990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403D-7F53-477A-91B3-3A486F6EF2C8}" type="datetimeFigureOut">
              <a:rPr lang="cs-CZ" smtClean="0"/>
              <a:t>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B3893-892A-40FD-8E32-DBFAD7D0D4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9799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403D-7F53-477A-91B3-3A486F6EF2C8}" type="datetimeFigureOut">
              <a:rPr lang="cs-CZ" smtClean="0"/>
              <a:t>3.11.2016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B3893-892A-40FD-8E32-DBFAD7D0D4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4852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403D-7F53-477A-91B3-3A486F6EF2C8}" type="datetimeFigureOut">
              <a:rPr lang="cs-CZ" smtClean="0"/>
              <a:t>3.11.2016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B3893-892A-40FD-8E32-DBFAD7D0D4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2112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403D-7F53-477A-91B3-3A486F6EF2C8}" type="datetimeFigureOut">
              <a:rPr lang="cs-CZ" smtClean="0"/>
              <a:t>3.11.2016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B3893-892A-40FD-8E32-DBFAD7D0D4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7318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403D-7F53-477A-91B3-3A486F6EF2C8}" type="datetimeFigureOut">
              <a:rPr lang="cs-CZ" smtClean="0"/>
              <a:t>3.11.2016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B3893-892A-40FD-8E32-DBFAD7D0D4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259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403D-7F53-477A-91B3-3A486F6EF2C8}" type="datetimeFigureOut">
              <a:rPr lang="cs-CZ" smtClean="0"/>
              <a:t>3.11.2016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B3893-892A-40FD-8E32-DBFAD7D0D4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95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403D-7F53-477A-91B3-3A486F6EF2C8}" type="datetimeFigureOut">
              <a:rPr lang="cs-CZ" smtClean="0"/>
              <a:t>3.11.2016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B3893-892A-40FD-8E32-DBFAD7D0D4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8533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D403D-7F53-477A-91B3-3A486F6EF2C8}" type="datetimeFigureOut">
              <a:rPr lang="cs-CZ" smtClean="0"/>
              <a:t>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B3893-892A-40FD-8E32-DBFAD7D0D4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049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owa.upol.cz/owa/redir.aspx?C=HC87tkYDbRJCmcEd47ZwOj_DSfb1x9LzyrXoyU2cB7EcS9BZmgHUCA..&amp;URL=http://e-vup.upol.cz/index.php?page%3dshop.product_details%26product_id%3d00107700082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owa.upol.cz/owa/redir.aspx?C=_oqAuQKoK5hU69z5l7zxFztyTrhQSsQxWwg7UDFn8_McS9BZmgHUCA..&amp;URL=http://oldgeogr.muni.cz/ucebnice/kartografie/obsah.php" TargetMode="External"/><Relationship Id="rId2" Type="http://schemas.openxmlformats.org/officeDocument/2006/relationships/hyperlink" Target="https://owa.upol.cz/owa/redir.aspx?C=En4VY34E4Zru-m0VGpOX8jCRFY4i-h_cXp87gp17qXAcS9BZmgHUCA..&amp;URL=http://uhulag.mendelu.cz/cz/studium/gi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owa.upol.cz/owa/redir.aspx?C=3eVRCPR0zBtkgRHEdezc5ShhGTUsfCK00cMQQyL5kiZzrdJZmgHUCA..&amp;URL=http://freegis.fsv.cvut.cz/gwiki/Port%C3%A1l_FreeGIS" TargetMode="External"/><Relationship Id="rId4" Type="http://schemas.openxmlformats.org/officeDocument/2006/relationships/hyperlink" Target="https://owa.upol.cz/owa/redir.aspx?C=UbX61lkebIBqy0iMm00fjI0LCMW0jc9cRT_TABvrLrlzrdJZmgHUCA..&amp;URL=http://gis.zcu.cz/studium/ugi/elearning/index1.ht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owa.upol.cz/owa/redir.aspx?C=l0YKLbmghJCqhEBfZfiE5AXItYuOwT1B9wl1sndt8a5zrdJZmgHUCA..&amp;URL=https://www.youtube.com/channel/UCw9jcTP1P7trsxzzYEUltcw" TargetMode="External"/><Relationship Id="rId2" Type="http://schemas.openxmlformats.org/officeDocument/2006/relationships/hyperlink" Target="https://owa.upol.cz/owa/redir.aspx?C=8JWc0PbBTtzHC8MeOTiBTMJgwlJG5cLlA4b9WP0E4bNzrdJZmgHUCA..&amp;URL=https://www.youtube.com/user/GISatMidd/featured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owa.upol.cz/owa/redir.aspx?C=ZG3Q_tfVWXJHMDF1Lw2Ctdbe1dZps5HaFzCnMQNTUndzrdJZmgHUCA..&amp;URL=https://www.youtube.com/channel/UCJ203R9PsZn6wF_zYfsp1SA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Bakalářský seminář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Část 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15334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 MGR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640960" cy="4929411"/>
          </a:xfrm>
        </p:spPr>
        <p:txBody>
          <a:bodyPr/>
          <a:lstStyle/>
          <a:p>
            <a:r>
              <a:rPr lang="cs-CZ" sz="2400" dirty="0" smtClean="0"/>
              <a:t>Bibliografické citace podle </a:t>
            </a:r>
            <a:r>
              <a:rPr lang="cs-CZ" sz="2400" dirty="0" err="1" smtClean="0"/>
              <a:t>Moravian</a:t>
            </a:r>
            <a:r>
              <a:rPr lang="cs-CZ" sz="2400" dirty="0" smtClean="0"/>
              <a:t> </a:t>
            </a:r>
            <a:r>
              <a:rPr lang="cs-CZ" sz="2400" dirty="0" err="1" smtClean="0"/>
              <a:t>Geographical</a:t>
            </a:r>
            <a:r>
              <a:rPr lang="cs-CZ" sz="2400" dirty="0" smtClean="0"/>
              <a:t> </a:t>
            </a:r>
            <a:r>
              <a:rPr lang="cs-CZ" sz="2400" dirty="0" err="1" smtClean="0"/>
              <a:t>Reports</a:t>
            </a:r>
            <a:r>
              <a:rPr lang="cs-CZ" sz="2400" dirty="0" smtClean="0"/>
              <a:t> (MGR)</a:t>
            </a:r>
          </a:p>
          <a:p>
            <a:r>
              <a:rPr lang="cs-CZ" sz="2400" b="1" dirty="0" smtClean="0"/>
              <a:t>Článek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US" dirty="0" smtClean="0"/>
              <a:t>KROHN</a:t>
            </a:r>
            <a:r>
              <a:rPr lang="en-US" dirty="0"/>
              <a:t>, S., DAMBORG, S. (1999): On public attitudes towards wind power. Renewable Energy, 16(1): 954–960. </a:t>
            </a:r>
            <a:endParaRPr lang="cs-CZ" dirty="0" smtClean="0"/>
          </a:p>
          <a:p>
            <a:r>
              <a:rPr lang="cs-CZ" sz="2400" b="1" dirty="0"/>
              <a:t>Kniha</a:t>
            </a:r>
            <a:r>
              <a:rPr lang="cs-CZ" b="1" dirty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US" dirty="0"/>
              <a:t>JOHNSTON, R. J., GREGORY, G., PRATT, G., WATTS, M. [eds.]. (2000): The Dictionary of Human Geography. Oxford, Blackwell.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6847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 MGR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smtClean="0"/>
              <a:t>Kapitola v knize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US" dirty="0"/>
              <a:t>MILLER, H. J. (2004): Activities in space and time. In: Button, K., et al. [eds.]: Handbook of Transport 5: Transport Geography and Spatial Systems (pp. 647–660). London, Elsevier Science.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67520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 MGR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24744"/>
            <a:ext cx="8291264" cy="5001419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Internetové zdroje:</a:t>
            </a:r>
            <a:br>
              <a:rPr lang="cs-CZ" dirty="0" smtClean="0"/>
            </a:br>
            <a:r>
              <a:rPr lang="cs-CZ" dirty="0" smtClean="0"/>
              <a:t>CSVE </a:t>
            </a:r>
            <a:r>
              <a:rPr lang="cs-CZ" dirty="0"/>
              <a:t>(2013): </a:t>
            </a:r>
            <a:r>
              <a:rPr lang="cs-CZ" dirty="0" err="1"/>
              <a:t>Statistics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wind</a:t>
            </a:r>
            <a:r>
              <a:rPr lang="cs-CZ" dirty="0"/>
              <a:t> </a:t>
            </a:r>
            <a:r>
              <a:rPr lang="cs-CZ" dirty="0" err="1"/>
              <a:t>projects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EIA </a:t>
            </a:r>
            <a:r>
              <a:rPr lang="cs-CZ" dirty="0" err="1"/>
              <a:t>process</a:t>
            </a:r>
            <a:r>
              <a:rPr lang="cs-CZ" dirty="0"/>
              <a:t> [online]. Czech </a:t>
            </a:r>
            <a:r>
              <a:rPr lang="cs-CZ" dirty="0" err="1"/>
              <a:t>Association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Wind</a:t>
            </a:r>
            <a:r>
              <a:rPr lang="cs-CZ" dirty="0"/>
              <a:t> </a:t>
            </a:r>
            <a:r>
              <a:rPr lang="cs-CZ" dirty="0" err="1"/>
              <a:t>Energy</a:t>
            </a:r>
            <a:r>
              <a:rPr lang="cs-CZ" dirty="0"/>
              <a:t> </a:t>
            </a:r>
            <a:r>
              <a:rPr lang="cs-CZ" dirty="0" err="1"/>
              <a:t>website</a:t>
            </a:r>
            <a:r>
              <a:rPr lang="cs-CZ" dirty="0"/>
              <a:t> [cit. 17.05.2011].  </a:t>
            </a:r>
            <a:r>
              <a:rPr lang="cs-CZ" dirty="0" err="1"/>
              <a:t>Available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: &lt;http://www.csve.cz /</a:t>
            </a:r>
            <a:r>
              <a:rPr lang="cs-CZ" dirty="0" err="1"/>
              <a:t>clanky</a:t>
            </a:r>
            <a:r>
              <a:rPr lang="cs-CZ" dirty="0"/>
              <a:t>/</a:t>
            </a:r>
            <a:r>
              <a:rPr lang="cs-CZ" dirty="0" err="1"/>
              <a:t>statistikapoctu</a:t>
            </a:r>
            <a:r>
              <a:rPr lang="cs-CZ" dirty="0"/>
              <a:t>-projektu-</a:t>
            </a:r>
            <a:r>
              <a:rPr lang="cs-CZ" dirty="0" err="1"/>
              <a:t>vetrnych</a:t>
            </a:r>
            <a:r>
              <a:rPr lang="cs-CZ" dirty="0"/>
              <a:t>-</a:t>
            </a:r>
            <a:r>
              <a:rPr lang="cs-CZ" dirty="0" err="1"/>
              <a:t>elektraren</a:t>
            </a:r>
            <a:r>
              <a:rPr lang="cs-CZ" dirty="0"/>
              <a:t>-v-procesu-</a:t>
            </a:r>
            <a:r>
              <a:rPr lang="cs-CZ" dirty="0" err="1"/>
              <a:t>eia</a:t>
            </a:r>
            <a:r>
              <a:rPr lang="cs-CZ" dirty="0"/>
              <a:t>/347&gt; </a:t>
            </a:r>
          </a:p>
          <a:p>
            <a:r>
              <a:rPr lang="cs-CZ" dirty="0"/>
              <a:t>SVEIBY, K., GRIPENBERG, P., SEGERCRANTZ, B., ERIKSSON, E., AMINOFF, A. (2009): </a:t>
            </a:r>
            <a:r>
              <a:rPr lang="cs-CZ" dirty="0" err="1"/>
              <a:t>Unintended</a:t>
            </a:r>
            <a:r>
              <a:rPr lang="cs-CZ" dirty="0"/>
              <a:t> and </a:t>
            </a:r>
            <a:r>
              <a:rPr lang="cs-CZ" dirty="0" err="1"/>
              <a:t>undesirable</a:t>
            </a:r>
            <a:r>
              <a:rPr lang="cs-CZ" dirty="0"/>
              <a:t> </a:t>
            </a:r>
            <a:r>
              <a:rPr lang="cs-CZ" dirty="0" err="1"/>
              <a:t>consequences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innovation</a:t>
            </a:r>
            <a:r>
              <a:rPr lang="cs-CZ" dirty="0"/>
              <a:t>. </a:t>
            </a:r>
            <a:r>
              <a:rPr lang="cs-CZ" dirty="0" err="1"/>
              <a:t>Paper</a:t>
            </a:r>
            <a:r>
              <a:rPr lang="cs-CZ" dirty="0"/>
              <a:t> </a:t>
            </a:r>
            <a:r>
              <a:rPr lang="cs-CZ" dirty="0" err="1"/>
              <a:t>presented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XX. ISPIM </a:t>
            </a:r>
            <a:r>
              <a:rPr lang="cs-CZ" dirty="0" err="1"/>
              <a:t>Conference</a:t>
            </a:r>
            <a:r>
              <a:rPr lang="cs-CZ" dirty="0"/>
              <a:t> -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Future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Innovation</a:t>
            </a:r>
            <a:r>
              <a:rPr lang="cs-CZ" dirty="0"/>
              <a:t>, </a:t>
            </a:r>
            <a:r>
              <a:rPr lang="cs-CZ" dirty="0" err="1"/>
              <a:t>Vienna</a:t>
            </a:r>
            <a:r>
              <a:rPr lang="cs-CZ" dirty="0"/>
              <a:t> 21–24.6.2009. [online]. [cit. 17.05.2011]. </a:t>
            </a:r>
            <a:r>
              <a:rPr lang="cs-CZ" dirty="0" err="1"/>
              <a:t>Available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: &lt;http://www.sveiby.com/</a:t>
            </a:r>
            <a:r>
              <a:rPr lang="cs-CZ" dirty="0" err="1"/>
              <a:t>articles</a:t>
            </a:r>
            <a:r>
              <a:rPr lang="cs-CZ" dirty="0"/>
              <a:t>/UnintendedconsequencesISPIMfinal.pdf&gt;</a:t>
            </a:r>
          </a:p>
        </p:txBody>
      </p:sp>
    </p:spTree>
    <p:extLst>
      <p:ext uri="{BB962C8B-B14F-4D97-AF65-F5344CB8AC3E}">
        <p14:creationId xmlns:p14="http://schemas.microsoft.com/office/powerpoint/2010/main" val="4921195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Norma ČSN ISO 690 a ČSN ISO 690-2 (01 0197) struktura citace: Primární odpovědnost. Název díla: podnázev díla. Alternativní odpovědnost; Sekundární odpovědnost. Označení vydání. Místo vydání. Jméno nakladatele, Rok vydání. Rozsah díla. Edice. Poznámky. Standardní číslo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18432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Primární autorská odpovědnost (povinný </a:t>
            </a:r>
            <a:r>
              <a:rPr lang="cs-CZ" dirty="0"/>
              <a:t>údaj) Autora (tj. toho kdo je za </a:t>
            </a:r>
            <a:r>
              <a:rPr lang="cs-CZ" dirty="0" smtClean="0"/>
              <a:t>dílo intelektuálně odpovědný) uvádíme ve formě: Příjmení, křestní jméno nebo iniciály křestního jména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04892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Údaje o názvu (povinný údaj) Název se zapisuje v takové podobě, v jaké je na titulní stránce (stránka s názvem na titulní straně)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62594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Typ média (povinný údaj)</a:t>
            </a:r>
          </a:p>
          <a:p>
            <a:r>
              <a:rPr lang="cs-CZ" dirty="0" smtClean="0"/>
              <a:t>Tento údaj je povinný u elektronických dokumentů. Uvádíme jej v hranatých závorkách. [online], [CD-ROM], [disketa 3.5"], u tradičních tištěných dokumentů tento údaj vynecháváme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5483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</a:t>
            </a:r>
            <a:r>
              <a:rPr lang="cs-CZ" dirty="0" smtClean="0"/>
              <a:t>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Sekundární odpovědnost. V dokumentu může nastat situace, kdy není uveden autor, ale jen sestavovatel – editor. V tom případě zapíšeme sestavovatele do pole sekundární odpovědnosti. (např. publikace má zahraničního autora, českého překladatele i ilustrátora (jméno (iniciály) a příjmení překladatele; jméno (iniciály a příjmení ilustrátora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48574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</a:t>
            </a:r>
            <a:endParaRPr lang="ru-RU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Údaje o vydání (povinný údaj). Dokument může být časem upraven (ekvivalenty v cizích jazycích jsou </a:t>
            </a:r>
            <a:r>
              <a:rPr lang="cs-CZ" dirty="0" err="1" smtClean="0"/>
              <a:t>Auflage</a:t>
            </a:r>
            <a:r>
              <a:rPr lang="cs-CZ" dirty="0" smtClean="0"/>
              <a:t>, </a:t>
            </a:r>
            <a:r>
              <a:rPr lang="cs-CZ" dirty="0" err="1" smtClean="0"/>
              <a:t>edition</a:t>
            </a:r>
            <a:r>
              <a:rPr lang="cs-CZ" dirty="0" smtClean="0"/>
              <a:t>, </a:t>
            </a:r>
            <a:r>
              <a:rPr lang="cs-CZ" dirty="0" err="1" smtClean="0"/>
              <a:t>izdanie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24070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 </a:t>
            </a:r>
            <a:endParaRPr lang="ru-RU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Údaje o místu vydání. Zapisujeme první místo v pořadí nebo místo typograficky zvýrazněné. Uvádíme jak se objevují v dokumentu London, Paris (nepíšeme Londýn, Paříž atd.)</a:t>
            </a:r>
          </a:p>
          <a:p>
            <a:r>
              <a:rPr lang="cs-CZ" dirty="0" smtClean="0"/>
              <a:t>Místo vydání neuvedeno </a:t>
            </a:r>
            <a:r>
              <a:rPr lang="cs-CZ" dirty="0" err="1" smtClean="0"/>
              <a:t>uvedem</a:t>
            </a:r>
            <a:r>
              <a:rPr lang="cs-CZ" dirty="0" smtClean="0"/>
              <a:t> zkratku „</a:t>
            </a:r>
            <a:r>
              <a:rPr lang="cs-CZ" dirty="0" err="1" smtClean="0"/>
              <a:t>s.l</a:t>
            </a:r>
            <a:r>
              <a:rPr lang="cs-CZ" dirty="0" smtClean="0"/>
              <a:t>.“ (sine loco= bez místa. Zkratku uvedeme do hranatých závorek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8151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Požadavek na tvorbu map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odkazy </a:t>
            </a:r>
            <a:r>
              <a:rPr lang="cs-CZ" dirty="0"/>
              <a:t>na práci s GIS SW (zejména s </a:t>
            </a:r>
            <a:r>
              <a:rPr lang="cs-CZ" dirty="0" err="1"/>
              <a:t>ArcGIS</a:t>
            </a:r>
            <a:r>
              <a:rPr lang="cs-CZ" dirty="0"/>
              <a:t>).</a:t>
            </a:r>
            <a:br>
              <a:rPr lang="cs-CZ" dirty="0"/>
            </a:br>
            <a:r>
              <a:rPr lang="cs-CZ" dirty="0"/>
              <a:t>Základem je tato kniha, kterou </a:t>
            </a:r>
            <a:r>
              <a:rPr lang="cs-CZ" dirty="0" smtClean="0"/>
              <a:t>lze pořídit </a:t>
            </a:r>
            <a:r>
              <a:rPr lang="cs-CZ" dirty="0"/>
              <a:t>ve </a:t>
            </a:r>
            <a:r>
              <a:rPr lang="cs-CZ" dirty="0" err="1"/>
              <a:t>skriptárně</a:t>
            </a:r>
            <a:r>
              <a:rPr lang="cs-CZ" dirty="0"/>
              <a:t> UPOL:</a:t>
            </a:r>
            <a:br>
              <a:rPr lang="cs-CZ" dirty="0"/>
            </a:br>
            <a:r>
              <a:rPr lang="cs-CZ" dirty="0">
                <a:hlinkClick r:id="rId2"/>
              </a:rPr>
              <a:t>http://e-vup.upol.cz/index.php?page=shop.product_details&amp;product_id=00107700082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29577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 </a:t>
            </a:r>
            <a:endParaRPr lang="ru-RU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Nakladatelské údaje – zapisujeme jméno nakladatele v co nejkratší srozumitelné podobě. Z názvů vynecháváme obchod. Zkratky. Jediné co zůstává je zkratka „</a:t>
            </a:r>
            <a:r>
              <a:rPr lang="cs-CZ" dirty="0" err="1" smtClean="0"/>
              <a:t>Press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Chybí </a:t>
            </a:r>
            <a:r>
              <a:rPr lang="cs-CZ" dirty="0" err="1" smtClean="0"/>
              <a:t>li</a:t>
            </a:r>
            <a:r>
              <a:rPr lang="cs-CZ" dirty="0" smtClean="0"/>
              <a:t> jméno nakladatele uvádí se zkratka „</a:t>
            </a:r>
            <a:r>
              <a:rPr lang="cs-CZ" dirty="0" err="1" smtClean="0"/>
              <a:t>s.n</a:t>
            </a:r>
            <a:r>
              <a:rPr lang="cs-CZ" dirty="0" smtClean="0"/>
              <a:t>.“ (sine </a:t>
            </a:r>
            <a:r>
              <a:rPr lang="cs-CZ" dirty="0" err="1" smtClean="0"/>
              <a:t>nomine</a:t>
            </a:r>
            <a:r>
              <a:rPr lang="cs-CZ" dirty="0"/>
              <a:t> </a:t>
            </a:r>
            <a:r>
              <a:rPr lang="cs-CZ" dirty="0" smtClean="0"/>
              <a:t>= </a:t>
            </a:r>
            <a:r>
              <a:rPr lang="cs-CZ" dirty="0" err="1" smtClean="0"/>
              <a:t>bezejména</a:t>
            </a:r>
            <a:r>
              <a:rPr lang="cs-CZ" smtClean="0"/>
              <a:t>). </a:t>
            </a:r>
            <a:r>
              <a:rPr lang="cs-CZ" dirty="0" smtClean="0"/>
              <a:t>Umístíme do hranatých závorek.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22360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 </a:t>
            </a:r>
            <a:endParaRPr lang="ru-RU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Datum vydání je povinný údaj. Vždy zapisujeme datum vydání (tj. datum vytvoření publikace za účelem zveřejnění).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44553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</a:t>
            </a:r>
            <a:endParaRPr lang="ru-RU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Údaje o edici: Malá řada; sv. 12</a:t>
            </a:r>
          </a:p>
          <a:p>
            <a:endParaRPr lang="cs-CZ" dirty="0"/>
          </a:p>
          <a:p>
            <a:r>
              <a:rPr lang="cs-CZ" dirty="0" smtClean="0"/>
              <a:t>Údaje o standardním čísle (povinný údaj)</a:t>
            </a:r>
          </a:p>
          <a:p>
            <a:r>
              <a:rPr lang="cs-CZ" dirty="0" smtClean="0"/>
              <a:t>ISBN 80-7169-608-0</a:t>
            </a:r>
          </a:p>
          <a:p>
            <a:r>
              <a:rPr lang="cs-CZ" dirty="0" smtClean="0"/>
              <a:t>ISSN 1210-0684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99065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</a:t>
            </a:r>
            <a:endParaRPr lang="ru-RU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24744"/>
            <a:ext cx="8291264" cy="5001419"/>
          </a:xfrm>
        </p:spPr>
        <p:txBody>
          <a:bodyPr/>
          <a:lstStyle/>
          <a:p>
            <a:r>
              <a:rPr lang="cs-CZ" dirty="0" smtClean="0"/>
              <a:t>Seriálová publikace:</a:t>
            </a:r>
          </a:p>
          <a:p>
            <a:r>
              <a:rPr lang="cs-CZ" dirty="0" smtClean="0"/>
              <a:t>VAN DER VET, P.E. – MARS, NJ. IV. </a:t>
            </a:r>
            <a:r>
              <a:rPr lang="cs-CZ" dirty="0" err="1" smtClean="0"/>
              <a:t>Condonet</a:t>
            </a:r>
            <a:r>
              <a:rPr lang="cs-CZ" dirty="0" smtClean="0"/>
              <a:t> </a:t>
            </a:r>
            <a:r>
              <a:rPr lang="cs-CZ" dirty="0" err="1" smtClean="0"/>
              <a:t>query</a:t>
            </a:r>
            <a:r>
              <a:rPr lang="cs-CZ" dirty="0" smtClean="0"/>
              <a:t> </a:t>
            </a:r>
            <a:r>
              <a:rPr lang="cs-CZ" dirty="0" err="1" smtClean="0"/>
              <a:t>engine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coodinated</a:t>
            </a:r>
            <a:r>
              <a:rPr lang="cs-CZ" dirty="0" smtClean="0"/>
              <a:t> index </a:t>
            </a:r>
            <a:r>
              <a:rPr lang="cs-CZ" dirty="0" err="1" smtClean="0"/>
              <a:t>terms</a:t>
            </a:r>
            <a:r>
              <a:rPr lang="cs-CZ" dirty="0" smtClean="0"/>
              <a:t>. </a:t>
            </a:r>
            <a:r>
              <a:rPr lang="cs-CZ" dirty="0" err="1" smtClean="0"/>
              <a:t>Journal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American</a:t>
            </a:r>
            <a:r>
              <a:rPr lang="cs-CZ" dirty="0" smtClean="0"/>
              <a:t> society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r>
              <a:rPr lang="cs-CZ" dirty="0" smtClean="0"/>
              <a:t> science, May 1999, vol. 42 no.6 s.485-492.</a:t>
            </a:r>
          </a:p>
          <a:p>
            <a:r>
              <a:rPr lang="cs-CZ" dirty="0" smtClean="0"/>
              <a:t>SMEJKAL, V. Proč nový zákon? CHIP: magazín informačních technologií, listopad 1999, roč. 9, č. 11, s. 54-55.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78575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Elektronické zdroje</a:t>
            </a:r>
            <a:endParaRPr lang="ru-RU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Elektronický program – databáze</a:t>
            </a:r>
          </a:p>
          <a:p>
            <a:r>
              <a:rPr lang="cs-CZ" dirty="0" smtClean="0"/>
              <a:t>Elektronický seriál</a:t>
            </a:r>
          </a:p>
          <a:p>
            <a:r>
              <a:rPr lang="cs-CZ" dirty="0" smtClean="0"/>
              <a:t>Článek v elektronickém seriálu</a:t>
            </a:r>
          </a:p>
          <a:p>
            <a:r>
              <a:rPr lang="cs-CZ" dirty="0" smtClean="0"/>
              <a:t>www stránka, elektronická monografie</a:t>
            </a:r>
          </a:p>
          <a:p>
            <a:r>
              <a:rPr lang="cs-CZ" dirty="0" smtClean="0"/>
              <a:t>Formy elektronické komunikace </a:t>
            </a:r>
            <a:br>
              <a:rPr lang="cs-CZ" dirty="0" smtClean="0"/>
            </a:br>
            <a:r>
              <a:rPr lang="cs-CZ" dirty="0" smtClean="0"/>
              <a:t>(E-mail, </a:t>
            </a:r>
            <a:r>
              <a:rPr lang="cs-CZ" dirty="0" err="1" smtClean="0"/>
              <a:t>Newsgroups</a:t>
            </a:r>
            <a:r>
              <a:rPr lang="cs-CZ" dirty="0" smtClean="0"/>
              <a:t>, E-mail-konference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4114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9036496" cy="1143000"/>
          </a:xfrm>
        </p:spPr>
        <p:txBody>
          <a:bodyPr>
            <a:noAutofit/>
          </a:bodyPr>
          <a:lstStyle/>
          <a:p>
            <a:r>
              <a:rPr lang="cs-CZ" sz="3600" dirty="0"/>
              <a:t>Odkazy na postup tvorby mapy v GIS prostředí</a:t>
            </a:r>
            <a:br>
              <a:rPr lang="cs-CZ" sz="3600" dirty="0"/>
            </a:br>
            <a:endParaRPr lang="ru-RU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weby </a:t>
            </a:r>
            <a:r>
              <a:rPr lang="pl-PL" dirty="0"/>
              <a:t>zabývající se </a:t>
            </a:r>
            <a:r>
              <a:rPr lang="pl-PL" dirty="0" smtClean="0"/>
              <a:t>GIS aplikacemi:</a:t>
            </a:r>
            <a:r>
              <a:rPr lang="pl-PL" dirty="0"/>
              <a:t/>
            </a:r>
            <a:br>
              <a:rPr lang="pl-PL" dirty="0"/>
            </a:br>
            <a:r>
              <a:rPr lang="pl-PL" dirty="0">
                <a:hlinkClick r:id="rId2"/>
              </a:rPr>
              <a:t>http://uhulag.mendelu.cz/cz/studium/gis</a:t>
            </a:r>
            <a:r>
              <a:rPr lang="pl-PL" dirty="0"/>
              <a:t> (vybrané záležitosti)</a:t>
            </a:r>
            <a:br>
              <a:rPr lang="pl-PL" dirty="0"/>
            </a:br>
            <a:r>
              <a:rPr lang="pl-PL" dirty="0">
                <a:hlinkClick r:id="rId3"/>
              </a:rPr>
              <a:t>http://oldgeogr.muni.cz/ucebnice/kartografie/obsah.php</a:t>
            </a:r>
            <a:r>
              <a:rPr lang="pl-PL" dirty="0"/>
              <a:t> (vybrané kapitoly zaměřené na geoinformatiku)</a:t>
            </a:r>
            <a:br>
              <a:rPr lang="pl-PL" dirty="0"/>
            </a:br>
            <a:r>
              <a:rPr lang="pl-PL" dirty="0">
                <a:hlinkClick r:id="rId4"/>
              </a:rPr>
              <a:t>http://gis.zcu.cz/studium/ugi/elearning/index1.htm</a:t>
            </a:r>
            <a:r>
              <a:rPr lang="pl-PL" dirty="0"/>
              <a:t> (vybrané kapitoly)</a:t>
            </a:r>
            <a:br>
              <a:rPr lang="pl-PL" dirty="0"/>
            </a:br>
            <a:r>
              <a:rPr lang="pl-PL" dirty="0">
                <a:hlinkClick r:id="rId5"/>
              </a:rPr>
              <a:t>http://freegis.fsv.cvut.cz/gwiki/Port%C3%A1l_FreeGIS</a:t>
            </a:r>
            <a:r>
              <a:rPr lang="pl-PL" dirty="0"/>
              <a:t> (zaměřeno na freeware)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4479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cs-CZ" sz="3600" dirty="0"/>
              <a:t>Odkazy na postup tvorby mapy v GIS prostředí</a:t>
            </a:r>
            <a:endParaRPr lang="ru-RU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Výběr postupu</a:t>
            </a:r>
          </a:p>
          <a:p>
            <a:pPr marL="0" indent="0">
              <a:buNone/>
            </a:pPr>
            <a:r>
              <a:rPr lang="cs-CZ" dirty="0" err="1" smtClean="0"/>
              <a:t>YouTube</a:t>
            </a:r>
            <a:r>
              <a:rPr lang="cs-CZ" dirty="0" smtClean="0"/>
              <a:t> </a:t>
            </a:r>
            <a:r>
              <a:rPr lang="cs-CZ" dirty="0"/>
              <a:t>kanály jako např. </a:t>
            </a:r>
            <a:r>
              <a:rPr lang="cs-CZ" dirty="0" err="1">
                <a:hlinkClick r:id="rId2"/>
              </a:rPr>
              <a:t>GISatMidd</a:t>
            </a:r>
            <a:r>
              <a:rPr lang="cs-CZ" dirty="0"/>
              <a:t>, </a:t>
            </a:r>
            <a:r>
              <a:rPr lang="cs-CZ" dirty="0" err="1">
                <a:hlinkClick r:id="rId3"/>
              </a:rPr>
              <a:t>Esri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Topics</a:t>
            </a:r>
            <a:r>
              <a:rPr lang="cs-CZ" dirty="0"/>
              <a:t> nebo </a:t>
            </a:r>
            <a:r>
              <a:rPr lang="cs-CZ" dirty="0" err="1">
                <a:hlinkClick r:id="rId4"/>
              </a:rPr>
              <a:t>EsriTV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7652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Citační etika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Vyžaduje aby autor zveřejnil veškeré informační prameny, které použil pro svoji práci tak, aby  došlo k jejich snadné identifikaci. Je žádoucí aby autor </a:t>
            </a:r>
            <a:r>
              <a:rPr lang="cs-CZ" dirty="0" err="1" smtClean="0"/>
              <a:t>nadevší</a:t>
            </a:r>
            <a:r>
              <a:rPr lang="cs-CZ" dirty="0" smtClean="0"/>
              <a:t> pochybnost označil převzaté části od částí, které jsou jeho vlastní a zpracoval je sám. Pro citace delších částí jiných autorů je doporučeno odlišit tento text např. „kurzívou“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5917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Nejčastější prohřešky proti citační etice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Citování díla, které v práci nebyly použity</a:t>
            </a:r>
          </a:p>
          <a:p>
            <a:r>
              <a:rPr lang="cs-CZ" dirty="0" smtClean="0"/>
              <a:t>Necitování díla, které bylo v práci použito</a:t>
            </a:r>
          </a:p>
          <a:p>
            <a:r>
              <a:rPr lang="cs-CZ" dirty="0" smtClean="0"/>
              <a:t>Citování vlastních výstupů, jež nemají souvislost s novým dílem (</a:t>
            </a:r>
            <a:r>
              <a:rPr lang="cs-CZ" dirty="0" err="1" smtClean="0"/>
              <a:t>autocitace</a:t>
            </a:r>
            <a:r>
              <a:rPr lang="cs-CZ" dirty="0" smtClean="0"/>
              <a:t>)</a:t>
            </a:r>
          </a:p>
          <a:p>
            <a:r>
              <a:rPr lang="cs-CZ" dirty="0" smtClean="0"/>
              <a:t>Nepřesné citování, znemožňující identifikaci díla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805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Obecné zásady citace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Citujeme výhradně z primárních pramenů (tj. dokumentů, které jsme měli k dispozici)</a:t>
            </a:r>
          </a:p>
          <a:p>
            <a:r>
              <a:rPr lang="cs-CZ" dirty="0" smtClean="0"/>
              <a:t>Zachováváme pravopisné normy pro daný jazyk</a:t>
            </a:r>
          </a:p>
          <a:p>
            <a:r>
              <a:rPr lang="cs-CZ" dirty="0" smtClean="0"/>
              <a:t>Pokud některý údaj chybí , vynecháme ho  a pokračujeme údajem následujícím (např. vydání)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4401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Obecné zásady citace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Citace musí být především přehledná a jednotná</a:t>
            </a:r>
          </a:p>
          <a:p>
            <a:r>
              <a:rPr lang="cs-CZ" dirty="0" smtClean="0"/>
              <a:t>Citace by měla být úplná (Je vždy lepší, aby citace obsahovala více údajů pro identifikaci (např. u seriálových publikací nebo elektronických zdrojů), než-</a:t>
            </a:r>
            <a:r>
              <a:rPr lang="cs-CZ" dirty="0" err="1" smtClean="0"/>
              <a:t>li</a:t>
            </a:r>
            <a:r>
              <a:rPr lang="cs-CZ" dirty="0" smtClean="0"/>
              <a:t> kusé či záměrně neúplné údaje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39381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Obecné zásady citace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Údaje v citaci členíme do tematických celků (posloupnosti) – tzv. „polí“</a:t>
            </a:r>
          </a:p>
          <a:p>
            <a:r>
              <a:rPr lang="cs-CZ" dirty="0" smtClean="0"/>
              <a:t>Zachováváme jazyk díla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Výjimka – v údajích o fyzickém popisu používáme češtinu – tj. u anglické knihy nepíšeme 320p. (</a:t>
            </a:r>
            <a:r>
              <a:rPr lang="cs-CZ" dirty="0" err="1" smtClean="0"/>
              <a:t>pages</a:t>
            </a:r>
            <a:r>
              <a:rPr lang="cs-CZ" dirty="0" smtClean="0"/>
              <a:t>) ale 320s. </a:t>
            </a:r>
            <a:r>
              <a:rPr lang="cs-CZ" smtClean="0"/>
              <a:t>(stránek)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465518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747</Words>
  <Application>Microsoft Office PowerPoint</Application>
  <PresentationFormat>Předvádění na obrazovce (4:3)</PresentationFormat>
  <Paragraphs>72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Motiv systému Office</vt:lpstr>
      <vt:lpstr>Bakalářský seminář</vt:lpstr>
      <vt:lpstr>Požadavek na tvorbu map</vt:lpstr>
      <vt:lpstr>Odkazy na postup tvorby mapy v GIS prostředí </vt:lpstr>
      <vt:lpstr>Odkazy na postup tvorby mapy v GIS prostředí</vt:lpstr>
      <vt:lpstr>Citační etika</vt:lpstr>
      <vt:lpstr>Nejčastější prohřešky proti citační etice</vt:lpstr>
      <vt:lpstr>Obecné zásady citace</vt:lpstr>
      <vt:lpstr>Obecné zásady citace</vt:lpstr>
      <vt:lpstr>Obecné zásady citace</vt:lpstr>
      <vt:lpstr>Citace MGR</vt:lpstr>
      <vt:lpstr>Citace MGR</vt:lpstr>
      <vt:lpstr>Citace MGR</vt:lpstr>
      <vt:lpstr>Citace</vt:lpstr>
      <vt:lpstr>Citace</vt:lpstr>
      <vt:lpstr>Citace</vt:lpstr>
      <vt:lpstr>Citace </vt:lpstr>
      <vt:lpstr>Citace</vt:lpstr>
      <vt:lpstr>citace</vt:lpstr>
      <vt:lpstr>Citace </vt:lpstr>
      <vt:lpstr>Citace </vt:lpstr>
      <vt:lpstr>Citace </vt:lpstr>
      <vt:lpstr>citace</vt:lpstr>
      <vt:lpstr>citace</vt:lpstr>
      <vt:lpstr>Elektronické 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Bakalářský seminář</dc:title>
  <dc:creator>mackovcin</dc:creator>
  <cp:lastModifiedBy>mackovcin</cp:lastModifiedBy>
  <cp:revision>12</cp:revision>
  <dcterms:created xsi:type="dcterms:W3CDTF">2016-10-30T20:12:55Z</dcterms:created>
  <dcterms:modified xsi:type="dcterms:W3CDTF">2016-11-03T09:44:28Z</dcterms:modified>
</cp:coreProperties>
</file>