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3" r:id="rId4"/>
    <p:sldId id="258" r:id="rId5"/>
    <p:sldId id="264" r:id="rId6"/>
    <p:sldId id="257" r:id="rId7"/>
    <p:sldId id="259" r:id="rId8"/>
    <p:sldId id="260" r:id="rId9"/>
    <p:sldId id="261" r:id="rId10"/>
    <p:sldId id="262" r:id="rId11"/>
    <p:sldId id="265" r:id="rId12"/>
    <p:sldId id="266" r:id="rId13"/>
    <p:sldId id="267" r:id="rId14"/>
    <p:sldId id="268" r:id="rId15"/>
    <p:sldId id="269"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78"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ru-RU"/>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ru-RU"/>
          </a:p>
        </p:txBody>
      </p:sp>
      <p:sp>
        <p:nvSpPr>
          <p:cNvPr id="4" name="Zástupný symbol pro datum 3"/>
          <p:cNvSpPr>
            <a:spLocks noGrp="1"/>
          </p:cNvSpPr>
          <p:nvPr>
            <p:ph type="dt" sz="half" idx="10"/>
          </p:nvPr>
        </p:nvSpPr>
        <p:spPr/>
        <p:txBody>
          <a:body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11"/>
          </p:nvPr>
        </p:nvSpPr>
        <p:spPr/>
        <p:txBody>
          <a:bodyPr/>
          <a:lstStyle/>
          <a:p>
            <a:endParaRPr lang="ru-RU"/>
          </a:p>
        </p:txBody>
      </p:sp>
      <p:sp>
        <p:nvSpPr>
          <p:cNvPr id="6" name="Zástupný symbol pro číslo snímku 5"/>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293263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ru-RU"/>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datum 3"/>
          <p:cNvSpPr>
            <a:spLocks noGrp="1"/>
          </p:cNvSpPr>
          <p:nvPr>
            <p:ph type="dt" sz="half" idx="10"/>
          </p:nvPr>
        </p:nvSpPr>
        <p:spPr/>
        <p:txBody>
          <a:body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11"/>
          </p:nvPr>
        </p:nvSpPr>
        <p:spPr/>
        <p:txBody>
          <a:bodyPr/>
          <a:lstStyle/>
          <a:p>
            <a:endParaRPr lang="ru-RU"/>
          </a:p>
        </p:txBody>
      </p:sp>
      <p:sp>
        <p:nvSpPr>
          <p:cNvPr id="6" name="Zástupný symbol pro číslo snímku 5"/>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162495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ru-RU"/>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datum 3"/>
          <p:cNvSpPr>
            <a:spLocks noGrp="1"/>
          </p:cNvSpPr>
          <p:nvPr>
            <p:ph type="dt" sz="half" idx="10"/>
          </p:nvPr>
        </p:nvSpPr>
        <p:spPr/>
        <p:txBody>
          <a:body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11"/>
          </p:nvPr>
        </p:nvSpPr>
        <p:spPr/>
        <p:txBody>
          <a:bodyPr/>
          <a:lstStyle/>
          <a:p>
            <a:endParaRPr lang="ru-RU"/>
          </a:p>
        </p:txBody>
      </p:sp>
      <p:sp>
        <p:nvSpPr>
          <p:cNvPr id="6" name="Zástupný symbol pro číslo snímku 5"/>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161288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ru-RU"/>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datum 3"/>
          <p:cNvSpPr>
            <a:spLocks noGrp="1"/>
          </p:cNvSpPr>
          <p:nvPr>
            <p:ph type="dt" sz="half" idx="10"/>
          </p:nvPr>
        </p:nvSpPr>
        <p:spPr/>
        <p:txBody>
          <a:body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11"/>
          </p:nvPr>
        </p:nvSpPr>
        <p:spPr/>
        <p:txBody>
          <a:bodyPr/>
          <a:lstStyle/>
          <a:p>
            <a:endParaRPr lang="ru-RU"/>
          </a:p>
        </p:txBody>
      </p:sp>
      <p:sp>
        <p:nvSpPr>
          <p:cNvPr id="6" name="Zástupný symbol pro číslo snímku 5"/>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178631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ru-RU"/>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11"/>
          </p:nvPr>
        </p:nvSpPr>
        <p:spPr/>
        <p:txBody>
          <a:bodyPr/>
          <a:lstStyle/>
          <a:p>
            <a:endParaRPr lang="ru-RU"/>
          </a:p>
        </p:txBody>
      </p:sp>
      <p:sp>
        <p:nvSpPr>
          <p:cNvPr id="6" name="Zástupný symbol pro číslo snímku 5"/>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312950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ru-RU"/>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5" name="Zástupný symbol pro datum 4"/>
          <p:cNvSpPr>
            <a:spLocks noGrp="1"/>
          </p:cNvSpPr>
          <p:nvPr>
            <p:ph type="dt" sz="half" idx="10"/>
          </p:nvPr>
        </p:nvSpPr>
        <p:spPr/>
        <p:txBody>
          <a:bodyPr/>
          <a:lstStyle/>
          <a:p>
            <a:fld id="{5CCEAF1E-F8A8-45A1-8C4A-34C8772402C2}" type="datetimeFigureOut">
              <a:rPr lang="ru-RU" smtClean="0"/>
              <a:t>16.11.2016</a:t>
            </a:fld>
            <a:endParaRPr lang="ru-RU"/>
          </a:p>
        </p:txBody>
      </p:sp>
      <p:sp>
        <p:nvSpPr>
          <p:cNvPr id="6" name="Zástupný symbol pro zápatí 5"/>
          <p:cNvSpPr>
            <a:spLocks noGrp="1"/>
          </p:cNvSpPr>
          <p:nvPr>
            <p:ph type="ftr" sz="quarter" idx="11"/>
          </p:nvPr>
        </p:nvSpPr>
        <p:spPr/>
        <p:txBody>
          <a:bodyPr/>
          <a:lstStyle/>
          <a:p>
            <a:endParaRPr lang="ru-RU"/>
          </a:p>
        </p:txBody>
      </p:sp>
      <p:sp>
        <p:nvSpPr>
          <p:cNvPr id="7" name="Zástupný symbol pro číslo snímku 6"/>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282989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ru-RU"/>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7" name="Zástupný symbol pro datum 6"/>
          <p:cNvSpPr>
            <a:spLocks noGrp="1"/>
          </p:cNvSpPr>
          <p:nvPr>
            <p:ph type="dt" sz="half" idx="10"/>
          </p:nvPr>
        </p:nvSpPr>
        <p:spPr/>
        <p:txBody>
          <a:bodyPr/>
          <a:lstStyle/>
          <a:p>
            <a:fld id="{5CCEAF1E-F8A8-45A1-8C4A-34C8772402C2}" type="datetimeFigureOut">
              <a:rPr lang="ru-RU" smtClean="0"/>
              <a:t>16.11.2016</a:t>
            </a:fld>
            <a:endParaRPr lang="ru-RU"/>
          </a:p>
        </p:txBody>
      </p:sp>
      <p:sp>
        <p:nvSpPr>
          <p:cNvPr id="8" name="Zástupný symbol pro zápatí 7"/>
          <p:cNvSpPr>
            <a:spLocks noGrp="1"/>
          </p:cNvSpPr>
          <p:nvPr>
            <p:ph type="ftr" sz="quarter" idx="11"/>
          </p:nvPr>
        </p:nvSpPr>
        <p:spPr/>
        <p:txBody>
          <a:bodyPr/>
          <a:lstStyle/>
          <a:p>
            <a:endParaRPr lang="ru-RU"/>
          </a:p>
        </p:txBody>
      </p:sp>
      <p:sp>
        <p:nvSpPr>
          <p:cNvPr id="9" name="Zástupný symbol pro číslo snímku 8"/>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1432418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ru-RU"/>
          </a:p>
        </p:txBody>
      </p:sp>
      <p:sp>
        <p:nvSpPr>
          <p:cNvPr id="3" name="Zástupný symbol pro datum 2"/>
          <p:cNvSpPr>
            <a:spLocks noGrp="1"/>
          </p:cNvSpPr>
          <p:nvPr>
            <p:ph type="dt" sz="half" idx="10"/>
          </p:nvPr>
        </p:nvSpPr>
        <p:spPr/>
        <p:txBody>
          <a:bodyPr/>
          <a:lstStyle/>
          <a:p>
            <a:fld id="{5CCEAF1E-F8A8-45A1-8C4A-34C8772402C2}" type="datetimeFigureOut">
              <a:rPr lang="ru-RU" smtClean="0"/>
              <a:t>16.11.2016</a:t>
            </a:fld>
            <a:endParaRPr lang="ru-RU"/>
          </a:p>
        </p:txBody>
      </p:sp>
      <p:sp>
        <p:nvSpPr>
          <p:cNvPr id="4" name="Zástupný symbol pro zápatí 3"/>
          <p:cNvSpPr>
            <a:spLocks noGrp="1"/>
          </p:cNvSpPr>
          <p:nvPr>
            <p:ph type="ftr" sz="quarter" idx="11"/>
          </p:nvPr>
        </p:nvSpPr>
        <p:spPr/>
        <p:txBody>
          <a:bodyPr/>
          <a:lstStyle/>
          <a:p>
            <a:endParaRPr lang="ru-RU"/>
          </a:p>
        </p:txBody>
      </p:sp>
      <p:sp>
        <p:nvSpPr>
          <p:cNvPr id="5" name="Zástupný symbol pro číslo snímku 4"/>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380413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CCEAF1E-F8A8-45A1-8C4A-34C8772402C2}" type="datetimeFigureOut">
              <a:rPr lang="ru-RU" smtClean="0"/>
              <a:t>16.11.2016</a:t>
            </a:fld>
            <a:endParaRPr lang="ru-RU"/>
          </a:p>
        </p:txBody>
      </p:sp>
      <p:sp>
        <p:nvSpPr>
          <p:cNvPr id="3" name="Zástupný symbol pro zápatí 2"/>
          <p:cNvSpPr>
            <a:spLocks noGrp="1"/>
          </p:cNvSpPr>
          <p:nvPr>
            <p:ph type="ftr" sz="quarter" idx="11"/>
          </p:nvPr>
        </p:nvSpPr>
        <p:spPr/>
        <p:txBody>
          <a:bodyPr/>
          <a:lstStyle/>
          <a:p>
            <a:endParaRPr lang="ru-RU"/>
          </a:p>
        </p:txBody>
      </p:sp>
      <p:sp>
        <p:nvSpPr>
          <p:cNvPr id="4" name="Zástupný symbol pro číslo snímku 3"/>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309594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ru-RU"/>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CCEAF1E-F8A8-45A1-8C4A-34C8772402C2}" type="datetimeFigureOut">
              <a:rPr lang="ru-RU" smtClean="0"/>
              <a:t>16.11.2016</a:t>
            </a:fld>
            <a:endParaRPr lang="ru-RU"/>
          </a:p>
        </p:txBody>
      </p:sp>
      <p:sp>
        <p:nvSpPr>
          <p:cNvPr id="6" name="Zástupný symbol pro zápatí 5"/>
          <p:cNvSpPr>
            <a:spLocks noGrp="1"/>
          </p:cNvSpPr>
          <p:nvPr>
            <p:ph type="ftr" sz="quarter" idx="11"/>
          </p:nvPr>
        </p:nvSpPr>
        <p:spPr/>
        <p:txBody>
          <a:bodyPr/>
          <a:lstStyle/>
          <a:p>
            <a:endParaRPr lang="ru-RU"/>
          </a:p>
        </p:txBody>
      </p:sp>
      <p:sp>
        <p:nvSpPr>
          <p:cNvPr id="7" name="Zástupný symbol pro číslo snímku 6"/>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191511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ru-RU"/>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CCEAF1E-F8A8-45A1-8C4A-34C8772402C2}" type="datetimeFigureOut">
              <a:rPr lang="ru-RU" smtClean="0"/>
              <a:t>16.11.2016</a:t>
            </a:fld>
            <a:endParaRPr lang="ru-RU"/>
          </a:p>
        </p:txBody>
      </p:sp>
      <p:sp>
        <p:nvSpPr>
          <p:cNvPr id="6" name="Zástupný symbol pro zápatí 5"/>
          <p:cNvSpPr>
            <a:spLocks noGrp="1"/>
          </p:cNvSpPr>
          <p:nvPr>
            <p:ph type="ftr" sz="quarter" idx="11"/>
          </p:nvPr>
        </p:nvSpPr>
        <p:spPr/>
        <p:txBody>
          <a:bodyPr/>
          <a:lstStyle/>
          <a:p>
            <a:endParaRPr lang="ru-RU"/>
          </a:p>
        </p:txBody>
      </p:sp>
      <p:sp>
        <p:nvSpPr>
          <p:cNvPr id="7" name="Zástupný symbol pro číslo snímku 6"/>
          <p:cNvSpPr>
            <a:spLocks noGrp="1"/>
          </p:cNvSpPr>
          <p:nvPr>
            <p:ph type="sldNum" sz="quarter" idx="12"/>
          </p:nvPr>
        </p:nvSpPr>
        <p:spPr/>
        <p:txBody>
          <a:bodyPr/>
          <a:lstStyle/>
          <a:p>
            <a:fld id="{6EC34342-6A0D-407F-8C42-2159AC76FBC6}" type="slidenum">
              <a:rPr lang="ru-RU" smtClean="0"/>
              <a:t>‹#›</a:t>
            </a:fld>
            <a:endParaRPr lang="ru-RU"/>
          </a:p>
        </p:txBody>
      </p:sp>
    </p:spTree>
    <p:extLst>
      <p:ext uri="{BB962C8B-B14F-4D97-AF65-F5344CB8AC3E}">
        <p14:creationId xmlns:p14="http://schemas.microsoft.com/office/powerpoint/2010/main" val="4276353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ru-RU"/>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ru-RU"/>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EAF1E-F8A8-45A1-8C4A-34C8772402C2}" type="datetimeFigureOut">
              <a:rPr lang="ru-RU" smtClean="0"/>
              <a:t>16.11.2016</a:t>
            </a:fld>
            <a:endParaRPr lang="ru-RU"/>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34342-6A0D-407F-8C42-2159AC76FBC6}" type="slidenum">
              <a:rPr lang="ru-RU" smtClean="0"/>
              <a:t>‹#›</a:t>
            </a:fld>
            <a:endParaRPr lang="ru-RU"/>
          </a:p>
        </p:txBody>
      </p:sp>
    </p:spTree>
    <p:extLst>
      <p:ext uri="{BB962C8B-B14F-4D97-AF65-F5344CB8AC3E}">
        <p14:creationId xmlns:p14="http://schemas.microsoft.com/office/powerpoint/2010/main" val="337740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Bakalářský seminář</a:t>
            </a:r>
            <a:endParaRPr lang="ru-RU" dirty="0"/>
          </a:p>
        </p:txBody>
      </p:sp>
      <p:sp>
        <p:nvSpPr>
          <p:cNvPr id="3" name="Podnadpis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789543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Cíl práce Výukové listy</a:t>
            </a:r>
            <a:endParaRPr lang="ru-RU" dirty="0"/>
          </a:p>
        </p:txBody>
      </p:sp>
      <p:sp>
        <p:nvSpPr>
          <p:cNvPr id="3" name="Zástupný symbol pro obsah 2"/>
          <p:cNvSpPr>
            <a:spLocks noGrp="1"/>
          </p:cNvSpPr>
          <p:nvPr>
            <p:ph idx="1"/>
          </p:nvPr>
        </p:nvSpPr>
        <p:spPr>
          <a:xfrm>
            <a:off x="467544" y="1052736"/>
            <a:ext cx="8219256" cy="5073427"/>
          </a:xfrm>
        </p:spPr>
        <p:txBody>
          <a:bodyPr>
            <a:normAutofit fontScale="92500" lnSpcReduction="10000"/>
          </a:bodyPr>
          <a:lstStyle/>
          <a:p>
            <a:r>
              <a:rPr lang="cs-CZ" dirty="0" smtClean="0"/>
              <a:t>Druhá strana </a:t>
            </a:r>
          </a:p>
          <a:p>
            <a:r>
              <a:rPr lang="cs-CZ" dirty="0" smtClean="0"/>
              <a:t>Bibliografický záznam</a:t>
            </a:r>
          </a:p>
          <a:p>
            <a:r>
              <a:rPr lang="cs-CZ" dirty="0" smtClean="0"/>
              <a:t>Autor</a:t>
            </a:r>
          </a:p>
          <a:p>
            <a:r>
              <a:rPr lang="cs-CZ" dirty="0" smtClean="0"/>
              <a:t>Studijní obor</a:t>
            </a:r>
          </a:p>
          <a:p>
            <a:r>
              <a:rPr lang="cs-CZ" dirty="0" smtClean="0"/>
              <a:t>Název práce</a:t>
            </a:r>
          </a:p>
          <a:p>
            <a:r>
              <a:rPr lang="cs-CZ" dirty="0" smtClean="0"/>
              <a:t>Rozsah práce</a:t>
            </a:r>
          </a:p>
          <a:p>
            <a:r>
              <a:rPr lang="cs-CZ" dirty="0" smtClean="0"/>
              <a:t>Abstrakt</a:t>
            </a:r>
          </a:p>
          <a:p>
            <a:r>
              <a:rPr lang="cs-CZ" dirty="0" smtClean="0"/>
              <a:t>Klíčová slova</a:t>
            </a:r>
          </a:p>
          <a:p>
            <a:r>
              <a:rPr lang="cs-CZ" dirty="0" err="1" smtClean="0"/>
              <a:t>Abstract</a:t>
            </a:r>
            <a:endParaRPr lang="cs-CZ" dirty="0" smtClean="0"/>
          </a:p>
          <a:p>
            <a:r>
              <a:rPr lang="cs-CZ" dirty="0" err="1" smtClean="0"/>
              <a:t>Keywords</a:t>
            </a:r>
            <a:endParaRPr lang="cs-CZ" dirty="0" smtClean="0"/>
          </a:p>
          <a:p>
            <a:endParaRPr lang="ru-RU" dirty="0"/>
          </a:p>
        </p:txBody>
      </p:sp>
    </p:spTree>
    <p:extLst>
      <p:ext uri="{BB962C8B-B14F-4D97-AF65-F5344CB8AC3E}">
        <p14:creationId xmlns:p14="http://schemas.microsoft.com/office/powerpoint/2010/main" val="34574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ru-RU"/>
          </a:p>
        </p:txBody>
      </p:sp>
      <p:sp>
        <p:nvSpPr>
          <p:cNvPr id="3" name="Zástupný symbol pro obsah 2"/>
          <p:cNvSpPr>
            <a:spLocks noGrp="1"/>
          </p:cNvSpPr>
          <p:nvPr>
            <p:ph idx="1"/>
          </p:nvPr>
        </p:nvSpPr>
        <p:spPr/>
        <p:txBody>
          <a:bodyPr/>
          <a:lstStyle/>
          <a:p>
            <a:r>
              <a:rPr lang="cs-CZ" dirty="0" smtClean="0"/>
              <a:t>Prohlášení o samostatném sepsání práce</a:t>
            </a:r>
          </a:p>
          <a:p>
            <a:r>
              <a:rPr lang="cs-CZ" dirty="0" smtClean="0"/>
              <a:t>Poděkování</a:t>
            </a:r>
          </a:p>
          <a:p>
            <a:r>
              <a:rPr lang="cs-CZ" dirty="0" err="1" smtClean="0"/>
              <a:t>Sken</a:t>
            </a:r>
            <a:r>
              <a:rPr lang="cs-CZ" dirty="0" smtClean="0"/>
              <a:t> zadání práce </a:t>
            </a:r>
            <a:r>
              <a:rPr lang="cs-CZ" dirty="0" smtClean="0"/>
              <a:t>(sekretariát Katedry Geografie </a:t>
            </a:r>
            <a:r>
              <a:rPr lang="cs-CZ" dirty="0" err="1" smtClean="0"/>
              <a:t>PřF</a:t>
            </a:r>
            <a:r>
              <a:rPr lang="cs-CZ" dirty="0" smtClean="0"/>
              <a:t> UPOL)</a:t>
            </a:r>
            <a:endParaRPr lang="cs-CZ" dirty="0" smtClean="0"/>
          </a:p>
          <a:p>
            <a:r>
              <a:rPr lang="cs-CZ" dirty="0" smtClean="0"/>
              <a:t>obsah</a:t>
            </a:r>
            <a:endParaRPr lang="ru-RU" dirty="0"/>
          </a:p>
        </p:txBody>
      </p:sp>
    </p:spTree>
    <p:extLst>
      <p:ext uri="{BB962C8B-B14F-4D97-AF65-F5344CB8AC3E}">
        <p14:creationId xmlns:p14="http://schemas.microsoft.com/office/powerpoint/2010/main" val="3461276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Kapitoly práce</a:t>
            </a:r>
            <a:endParaRPr lang="ru-RU" dirty="0"/>
          </a:p>
        </p:txBody>
      </p:sp>
      <p:sp>
        <p:nvSpPr>
          <p:cNvPr id="3" name="Zástupný symbol pro obsah 2"/>
          <p:cNvSpPr>
            <a:spLocks noGrp="1"/>
          </p:cNvSpPr>
          <p:nvPr>
            <p:ph idx="1"/>
          </p:nvPr>
        </p:nvSpPr>
        <p:spPr/>
        <p:txBody>
          <a:bodyPr/>
          <a:lstStyle/>
          <a:p>
            <a:r>
              <a:rPr lang="cs-CZ" dirty="0" smtClean="0"/>
              <a:t>Úvod</a:t>
            </a:r>
          </a:p>
          <a:p>
            <a:r>
              <a:rPr lang="cs-CZ" dirty="0" smtClean="0"/>
              <a:t>Cíle práce</a:t>
            </a:r>
          </a:p>
          <a:p>
            <a:r>
              <a:rPr lang="cs-CZ" dirty="0" smtClean="0"/>
              <a:t>Metodika</a:t>
            </a:r>
          </a:p>
          <a:p>
            <a:r>
              <a:rPr lang="cs-CZ" dirty="0" smtClean="0"/>
              <a:t>Památné stromy ČR</a:t>
            </a:r>
          </a:p>
          <a:p>
            <a:r>
              <a:rPr lang="cs-CZ" dirty="0" smtClean="0"/>
              <a:t>Památné stromy regionu </a:t>
            </a:r>
            <a:r>
              <a:rPr lang="cs-CZ" dirty="0" err="1" smtClean="0"/>
              <a:t>Orlickoústecka</a:t>
            </a:r>
            <a:r>
              <a:rPr lang="cs-CZ" dirty="0" smtClean="0"/>
              <a:t> včetně popisu </a:t>
            </a:r>
            <a:r>
              <a:rPr lang="cs-CZ" dirty="0" err="1" smtClean="0"/>
              <a:t>Lanškrounska</a:t>
            </a:r>
            <a:endParaRPr lang="cs-CZ" dirty="0" smtClean="0"/>
          </a:p>
          <a:p>
            <a:r>
              <a:rPr lang="cs-CZ" dirty="0" smtClean="0"/>
              <a:t>Terénní šetření za účelem zjištění zdravotního stavu stromů</a:t>
            </a:r>
            <a:endParaRPr lang="ru-RU" dirty="0"/>
          </a:p>
        </p:txBody>
      </p:sp>
    </p:spTree>
    <p:extLst>
      <p:ext uri="{BB962C8B-B14F-4D97-AF65-F5344CB8AC3E}">
        <p14:creationId xmlns:p14="http://schemas.microsoft.com/office/powerpoint/2010/main" val="1220398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Kapitoly práce</a:t>
            </a:r>
            <a:endParaRPr lang="ru-RU" dirty="0"/>
          </a:p>
        </p:txBody>
      </p:sp>
      <p:sp>
        <p:nvSpPr>
          <p:cNvPr id="3" name="Zástupný symbol pro obsah 2"/>
          <p:cNvSpPr>
            <a:spLocks noGrp="1"/>
          </p:cNvSpPr>
          <p:nvPr>
            <p:ph idx="1"/>
          </p:nvPr>
        </p:nvSpPr>
        <p:spPr/>
        <p:txBody>
          <a:bodyPr/>
          <a:lstStyle/>
          <a:p>
            <a:r>
              <a:rPr lang="cs-CZ" dirty="0" smtClean="0"/>
              <a:t>Využití ve výuce</a:t>
            </a:r>
          </a:p>
          <a:p>
            <a:r>
              <a:rPr lang="cs-CZ" dirty="0" smtClean="0"/>
              <a:t>-terénní výuka</a:t>
            </a:r>
          </a:p>
          <a:p>
            <a:r>
              <a:rPr lang="cs-CZ" dirty="0" smtClean="0"/>
              <a:t>Tvorba pracovních listů</a:t>
            </a:r>
          </a:p>
          <a:p>
            <a:r>
              <a:rPr lang="cs-CZ" dirty="0" smtClean="0"/>
              <a:t>Práce s památnými stromy ve výuce</a:t>
            </a:r>
          </a:p>
          <a:p>
            <a:r>
              <a:rPr lang="cs-CZ" dirty="0" smtClean="0"/>
              <a:t>Návrhy tras k </a:t>
            </a:r>
            <a:r>
              <a:rPr lang="cs-CZ" dirty="0" err="1" smtClean="0"/>
              <a:t>nejvýz</a:t>
            </a:r>
            <a:r>
              <a:rPr lang="cs-CZ" dirty="0" smtClean="0"/>
              <a:t>. stromům </a:t>
            </a:r>
            <a:r>
              <a:rPr lang="cs-CZ" dirty="0" smtClean="0"/>
              <a:t>regionu (zvoleny 4 </a:t>
            </a:r>
            <a:r>
              <a:rPr lang="cs-CZ" dirty="0" smtClean="0"/>
              <a:t>trasy Lanškroun</a:t>
            </a:r>
            <a:r>
              <a:rPr lang="cs-CZ" dirty="0" smtClean="0"/>
              <a:t>, Ústí nad Orlicí, Žamberk, Klášterec n/</a:t>
            </a:r>
            <a:r>
              <a:rPr lang="cs-CZ" dirty="0" err="1" smtClean="0"/>
              <a:t>Orl</a:t>
            </a:r>
            <a:r>
              <a:rPr lang="cs-CZ" dirty="0" smtClean="0"/>
              <a:t>.-Pastviny</a:t>
            </a:r>
            <a:endParaRPr lang="ru-RU" dirty="0"/>
          </a:p>
        </p:txBody>
      </p:sp>
    </p:spTree>
    <p:extLst>
      <p:ext uri="{BB962C8B-B14F-4D97-AF65-F5344CB8AC3E}">
        <p14:creationId xmlns:p14="http://schemas.microsoft.com/office/powerpoint/2010/main" val="152245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Kapitoly práce</a:t>
            </a:r>
            <a:endParaRPr lang="ru-RU" dirty="0"/>
          </a:p>
        </p:txBody>
      </p:sp>
      <p:sp>
        <p:nvSpPr>
          <p:cNvPr id="3" name="Zástupný symbol pro obsah 2"/>
          <p:cNvSpPr>
            <a:spLocks noGrp="1"/>
          </p:cNvSpPr>
          <p:nvPr>
            <p:ph idx="1"/>
          </p:nvPr>
        </p:nvSpPr>
        <p:spPr/>
        <p:txBody>
          <a:bodyPr/>
          <a:lstStyle/>
          <a:p>
            <a:r>
              <a:rPr lang="cs-CZ" dirty="0" smtClean="0"/>
              <a:t>Diskuze</a:t>
            </a:r>
          </a:p>
          <a:p>
            <a:r>
              <a:rPr lang="cs-CZ" dirty="0" smtClean="0"/>
              <a:t>Závěr</a:t>
            </a:r>
          </a:p>
          <a:p>
            <a:r>
              <a:rPr lang="cs-CZ" dirty="0" smtClean="0"/>
              <a:t>Shrnutí </a:t>
            </a:r>
            <a:r>
              <a:rPr lang="cs-CZ" dirty="0" smtClean="0"/>
              <a:t>anglicky </a:t>
            </a:r>
            <a:r>
              <a:rPr lang="cs-CZ" dirty="0" smtClean="0"/>
              <a:t>(</a:t>
            </a:r>
            <a:r>
              <a:rPr lang="cs-CZ" dirty="0" err="1" smtClean="0"/>
              <a:t>Summary</a:t>
            </a:r>
            <a:r>
              <a:rPr lang="cs-CZ" dirty="0" smtClean="0"/>
              <a:t>)</a:t>
            </a:r>
          </a:p>
          <a:p>
            <a:r>
              <a:rPr lang="cs-CZ" dirty="0" smtClean="0"/>
              <a:t>Přehled použité literatury a zdrojů</a:t>
            </a:r>
          </a:p>
          <a:p>
            <a:r>
              <a:rPr lang="cs-CZ" dirty="0" smtClean="0"/>
              <a:t>Seznam příloh: tištěných i elektronických</a:t>
            </a:r>
            <a:endParaRPr lang="ru-RU" dirty="0"/>
          </a:p>
        </p:txBody>
      </p:sp>
    </p:spTree>
    <p:extLst>
      <p:ext uri="{BB962C8B-B14F-4D97-AF65-F5344CB8AC3E}">
        <p14:creationId xmlns:p14="http://schemas.microsoft.com/office/powerpoint/2010/main" val="335406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91264" cy="5649491"/>
          </a:xfrm>
        </p:spPr>
        <p:txBody>
          <a:bodyPr/>
          <a:lstStyle/>
          <a:p>
            <a:pPr marL="0" indent="0">
              <a:buNone/>
            </a:pPr>
            <a:endParaRPr lang="ru-RU" dirty="0"/>
          </a:p>
          <a:p>
            <a:endParaRPr lang="ru-RU" dirty="0"/>
          </a:p>
        </p:txBody>
      </p:sp>
      <p:graphicFrame>
        <p:nvGraphicFramePr>
          <p:cNvPr id="4" name="Tabulka 3"/>
          <p:cNvGraphicFramePr>
            <a:graphicFrameLocks noGrp="1"/>
          </p:cNvGraphicFramePr>
          <p:nvPr>
            <p:extLst>
              <p:ext uri="{D42A27DB-BD31-4B8C-83A1-F6EECF244321}">
                <p14:modId xmlns:p14="http://schemas.microsoft.com/office/powerpoint/2010/main" val="1445602138"/>
              </p:ext>
            </p:extLst>
          </p:nvPr>
        </p:nvGraphicFramePr>
        <p:xfrm>
          <a:off x="323527" y="573833"/>
          <a:ext cx="8322295" cy="6086766"/>
        </p:xfrm>
        <a:graphic>
          <a:graphicData uri="http://schemas.openxmlformats.org/drawingml/2006/table">
            <a:tbl>
              <a:tblPr>
                <a:tableStyleId>{5C22544A-7EE6-4342-B048-85BDC9FD1C3A}</a:tableStyleId>
              </a:tblPr>
              <a:tblGrid>
                <a:gridCol w="2904526"/>
                <a:gridCol w="1449755"/>
                <a:gridCol w="1444738"/>
                <a:gridCol w="1424673"/>
                <a:gridCol w="1098603"/>
              </a:tblGrid>
              <a:tr h="334362">
                <a:tc>
                  <a:txBody>
                    <a:bodyPr/>
                    <a:lstStyle/>
                    <a:p>
                      <a:pPr>
                        <a:spcAft>
                          <a:spcPts val="0"/>
                        </a:spcAft>
                      </a:pPr>
                      <a:r>
                        <a:rPr lang="cs-CZ" sz="1000" dirty="0">
                          <a:effectLst/>
                        </a:rPr>
                        <a:t>Název stromu</a:t>
                      </a:r>
                      <a:endParaRPr lang="ru-RU" sz="1200" dirty="0">
                        <a:effectLst/>
                        <a:latin typeface="Times New Roman"/>
                        <a:ea typeface="Times New Roman"/>
                      </a:endParaRPr>
                    </a:p>
                  </a:txBody>
                  <a:tcPr marL="9525" marR="9525" marT="9525" marB="0" anchor="b"/>
                </a:tc>
                <a:tc>
                  <a:txBody>
                    <a:bodyPr/>
                    <a:lstStyle/>
                    <a:p>
                      <a:pPr>
                        <a:spcAft>
                          <a:spcPts val="0"/>
                        </a:spcAft>
                      </a:pPr>
                      <a:r>
                        <a:rPr lang="cs-CZ" sz="1000">
                          <a:effectLst/>
                        </a:rPr>
                        <a:t>Druh dřeviny</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Obvod kmene</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Výška stromu</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Zdrav. stav</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Borovice u Jakubovic</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borovice lesní</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300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12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Dub na sídlišti</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dub letní</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369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26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Dub v Damníkově</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dub letní</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551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32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Chromcova lípa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431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24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Jilm u Krátkých v Žichlínku</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jilm habrolistý</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329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25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Lípa u Dušků</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533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25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Lípa u evangelického kostela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278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13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Lípa u Hálových</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268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14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Lípa u starého statku</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426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25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Lípa u kapličky</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495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27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Lípy u Skalických</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344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29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 </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669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30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Lípy ve Strážné</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675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31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 </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490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27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a:t>
                      </a:r>
                      <a:endParaRPr lang="ru-RU" sz="1200">
                        <a:effectLst/>
                        <a:latin typeface="Times New Roman"/>
                        <a:ea typeface="Times New Roman"/>
                      </a:endParaRPr>
                    </a:p>
                  </a:txBody>
                  <a:tcPr marL="9525" marR="9525" marT="9525" marB="0" anchor="b"/>
                </a:tc>
              </a:tr>
              <a:tr h="365466">
                <a:tc>
                  <a:txBody>
                    <a:bodyPr/>
                    <a:lstStyle/>
                    <a:p>
                      <a:pPr>
                        <a:spcAft>
                          <a:spcPts val="0"/>
                        </a:spcAft>
                      </a:pPr>
                      <a:r>
                        <a:rPr lang="cs-CZ" sz="1000">
                          <a:effectLst/>
                        </a:rPr>
                        <a:t>Pecháčkova lípa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velkolistá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486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25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Vlastimilova lípa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353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24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2</a:t>
                      </a:r>
                      <a:endParaRPr lang="ru-RU" sz="1200">
                        <a:effectLst/>
                        <a:latin typeface="Times New Roman"/>
                        <a:ea typeface="Times New Roman"/>
                      </a:endParaRPr>
                    </a:p>
                  </a:txBody>
                  <a:tcPr marL="9525" marR="9525" marT="9525" marB="0" anchor="b"/>
                </a:tc>
              </a:tr>
              <a:tr h="315786">
                <a:tc>
                  <a:txBody>
                    <a:bodyPr/>
                    <a:lstStyle/>
                    <a:p>
                      <a:pPr>
                        <a:spcAft>
                          <a:spcPts val="0"/>
                        </a:spcAft>
                      </a:pPr>
                      <a:r>
                        <a:rPr lang="cs-CZ" sz="1000">
                          <a:effectLst/>
                        </a:rPr>
                        <a:t>Výprachtická lípa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508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15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dirty="0">
                          <a:effectLst/>
                        </a:rPr>
                        <a:t>4</a:t>
                      </a:r>
                      <a:endParaRPr lang="ru-RU" sz="1200" dirty="0">
                        <a:effectLst/>
                        <a:latin typeface="Times New Roman"/>
                        <a:ea typeface="Times New Roman"/>
                      </a:endParaRPr>
                    </a:p>
                  </a:txBody>
                  <a:tcPr marL="9525" marR="9525" marT="9525" marB="0" anchor="b"/>
                </a:tc>
              </a:tr>
              <a:tr h="334362">
                <a:tc>
                  <a:txBody>
                    <a:bodyPr/>
                    <a:lstStyle/>
                    <a:p>
                      <a:pPr>
                        <a:spcAft>
                          <a:spcPts val="0"/>
                        </a:spcAft>
                      </a:pPr>
                      <a:r>
                        <a:rPr lang="cs-CZ" sz="1000">
                          <a:effectLst/>
                        </a:rPr>
                        <a:t>Taraškova lípa</a:t>
                      </a:r>
                      <a:endParaRPr lang="ru-RU" sz="1200">
                        <a:effectLst/>
                        <a:latin typeface="Times New Roman"/>
                        <a:ea typeface="Times New Roman"/>
                      </a:endParaRPr>
                    </a:p>
                  </a:txBody>
                  <a:tcPr marL="9525" marR="9525" marT="9525" marB="0" anchor="b"/>
                </a:tc>
                <a:tc>
                  <a:txBody>
                    <a:bodyPr/>
                    <a:lstStyle/>
                    <a:p>
                      <a:pPr>
                        <a:spcAft>
                          <a:spcPts val="0"/>
                        </a:spcAft>
                      </a:pPr>
                      <a:r>
                        <a:rPr lang="cs-CZ" sz="1000">
                          <a:effectLst/>
                        </a:rPr>
                        <a:t>lípa srdčitá</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752 cm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a:effectLst/>
                        </a:rPr>
                        <a:t>32 m</a:t>
                      </a:r>
                      <a:endParaRPr lang="ru-RU" sz="1200">
                        <a:effectLst/>
                        <a:latin typeface="Times New Roman"/>
                        <a:ea typeface="Times New Roman"/>
                      </a:endParaRPr>
                    </a:p>
                  </a:txBody>
                  <a:tcPr marL="9525" marR="9525" marT="9525" marB="0" anchor="b"/>
                </a:tc>
                <a:tc>
                  <a:txBody>
                    <a:bodyPr/>
                    <a:lstStyle/>
                    <a:p>
                      <a:pPr algn="ctr">
                        <a:spcAft>
                          <a:spcPts val="0"/>
                        </a:spcAft>
                      </a:pPr>
                      <a:r>
                        <a:rPr lang="cs-CZ" sz="1000" dirty="0">
                          <a:effectLst/>
                        </a:rPr>
                        <a:t>2</a:t>
                      </a:r>
                      <a:endParaRPr lang="ru-RU" sz="1200" dirty="0">
                        <a:effectLst/>
                        <a:latin typeface="Times New Roman"/>
                        <a:ea typeface="Times New Roman"/>
                      </a:endParaRPr>
                    </a:p>
                  </a:txBody>
                  <a:tcPr marL="9525" marR="9525" marT="9525" marB="0" anchor="b"/>
                </a:tc>
              </a:tr>
            </a:tbl>
          </a:graphicData>
        </a:graphic>
      </p:graphicFrame>
      <p:sp>
        <p:nvSpPr>
          <p:cNvPr id="5" name="Rectangle 1"/>
          <p:cNvSpPr>
            <a:spLocks noChangeArrowheads="1"/>
          </p:cNvSpPr>
          <p:nvPr/>
        </p:nvSpPr>
        <p:spPr bwMode="auto">
          <a:xfrm>
            <a:off x="323528" y="116632"/>
            <a:ext cx="1288841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ru-RU"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Tab. 11 </a:t>
            </a:r>
            <a:r>
              <a:rPr kumimoji="0" lang="cs-CZ" altLang="ru-RU"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Zjištěné parametry památných stromů na území SO ORP Lanškroun</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ru-RU"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Zdroj: vlastní výzkum</a:t>
            </a:r>
            <a:endParaRPr kumimoji="0" lang="cs-CZ"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41871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3394720" cy="1143000"/>
          </a:xfrm>
        </p:spPr>
        <p:txBody>
          <a:bodyPr>
            <a:normAutofit/>
          </a:bodyPr>
          <a:lstStyle/>
          <a:p>
            <a:r>
              <a:rPr lang="cs-CZ" dirty="0" smtClean="0"/>
              <a:t>Výuková trasa</a:t>
            </a:r>
            <a:endParaRPr lang="ru-RU"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3968" y="476672"/>
            <a:ext cx="4505548" cy="6007398"/>
          </a:xfrm>
        </p:spPr>
      </p:pic>
    </p:spTree>
    <p:extLst>
      <p:ext uri="{BB962C8B-B14F-4D97-AF65-F5344CB8AC3E}">
        <p14:creationId xmlns:p14="http://schemas.microsoft.com/office/powerpoint/2010/main" val="6376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Bakalářská práce</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err="1"/>
              <a:t>Struktura</a:t>
            </a:r>
            <a:r>
              <a:rPr lang="en-US" dirty="0"/>
              <a:t> </a:t>
            </a:r>
            <a:r>
              <a:rPr lang="en-US" dirty="0" err="1"/>
              <a:t>bakalářské</a:t>
            </a:r>
            <a:r>
              <a:rPr lang="en-US" dirty="0"/>
              <a:t> </a:t>
            </a:r>
            <a:r>
              <a:rPr lang="en-US" dirty="0" err="1"/>
              <a:t>práce</a:t>
            </a:r>
            <a:r>
              <a:rPr lang="en-US" dirty="0"/>
              <a:t> </a:t>
            </a:r>
            <a:endParaRPr lang="cs-CZ" dirty="0"/>
          </a:p>
          <a:p>
            <a:r>
              <a:rPr lang="en-US" dirty="0"/>
              <a:t>Je</a:t>
            </a:r>
            <a:r>
              <a:rPr lang="cs-CZ" dirty="0"/>
              <a:t> to</a:t>
            </a:r>
            <a:r>
              <a:rPr lang="en-US" dirty="0"/>
              <a:t> </a:t>
            </a:r>
            <a:r>
              <a:rPr lang="en-US" dirty="0" err="1"/>
              <a:t>odborná</a:t>
            </a:r>
            <a:r>
              <a:rPr lang="en-US" dirty="0"/>
              <a:t> </a:t>
            </a:r>
            <a:r>
              <a:rPr lang="en-US" dirty="0" err="1"/>
              <a:t>studie</a:t>
            </a:r>
            <a:r>
              <a:rPr lang="en-US" dirty="0"/>
              <a:t> s </a:t>
            </a:r>
            <a:r>
              <a:rPr lang="en-US" dirty="0" err="1"/>
              <a:t>logicky</a:t>
            </a:r>
            <a:r>
              <a:rPr lang="en-US" dirty="0"/>
              <a:t> </a:t>
            </a:r>
            <a:r>
              <a:rPr lang="en-US" dirty="0" err="1"/>
              <a:t>uspořádanou</a:t>
            </a:r>
            <a:r>
              <a:rPr lang="en-US" dirty="0"/>
              <a:t> </a:t>
            </a:r>
            <a:r>
              <a:rPr lang="en-US" dirty="0" err="1"/>
              <a:t>strukturou</a:t>
            </a:r>
            <a:r>
              <a:rPr lang="en-US" dirty="0"/>
              <a:t>. Po </a:t>
            </a:r>
            <a:r>
              <a:rPr lang="en-US" dirty="0" err="1"/>
              <a:t>úvodní</a:t>
            </a:r>
            <a:r>
              <a:rPr lang="en-US" dirty="0"/>
              <a:t> </a:t>
            </a:r>
            <a:r>
              <a:rPr lang="en-US" dirty="0" err="1"/>
              <a:t>kapitole</a:t>
            </a:r>
            <a:r>
              <a:rPr lang="en-US" dirty="0"/>
              <a:t>, v </a:t>
            </a:r>
            <a:r>
              <a:rPr lang="en-US" dirty="0" err="1"/>
              <a:t>níž</a:t>
            </a:r>
            <a:r>
              <a:rPr lang="en-US" dirty="0"/>
              <a:t> </a:t>
            </a:r>
            <a:r>
              <a:rPr lang="en-US" dirty="0" err="1"/>
              <a:t>jsou</a:t>
            </a:r>
            <a:r>
              <a:rPr lang="en-US" dirty="0"/>
              <a:t> </a:t>
            </a:r>
            <a:r>
              <a:rPr lang="en-US" dirty="0" err="1"/>
              <a:t>jasně</a:t>
            </a:r>
            <a:r>
              <a:rPr lang="en-US" dirty="0"/>
              <a:t> </a:t>
            </a:r>
            <a:r>
              <a:rPr lang="en-US" dirty="0" err="1"/>
              <a:t>definovány</a:t>
            </a:r>
            <a:r>
              <a:rPr lang="en-US" dirty="0"/>
              <a:t> </a:t>
            </a:r>
            <a:r>
              <a:rPr lang="en-US" dirty="0" err="1"/>
              <a:t>cíle</a:t>
            </a:r>
            <a:r>
              <a:rPr lang="en-US" dirty="0"/>
              <a:t>, </a:t>
            </a:r>
            <a:r>
              <a:rPr lang="en-US" dirty="0" err="1"/>
              <a:t>zaměření</a:t>
            </a:r>
            <a:r>
              <a:rPr lang="en-US" dirty="0"/>
              <a:t> a </a:t>
            </a:r>
            <a:r>
              <a:rPr lang="en-US" dirty="0" err="1"/>
              <a:t>hypotézy</a:t>
            </a:r>
            <a:r>
              <a:rPr lang="en-US" dirty="0"/>
              <a:t> </a:t>
            </a:r>
            <a:r>
              <a:rPr lang="en-US" dirty="0" err="1"/>
              <a:t>práce</a:t>
            </a:r>
            <a:r>
              <a:rPr lang="en-US" dirty="0"/>
              <a:t>, by </a:t>
            </a:r>
            <a:r>
              <a:rPr lang="en-US" dirty="0" err="1"/>
              <a:t>měla</a:t>
            </a:r>
            <a:r>
              <a:rPr lang="en-US" dirty="0"/>
              <a:t> </a:t>
            </a:r>
            <a:r>
              <a:rPr lang="en-US" dirty="0" err="1"/>
              <a:t>následovat</a:t>
            </a:r>
            <a:r>
              <a:rPr lang="en-US" dirty="0"/>
              <a:t> </a:t>
            </a:r>
            <a:r>
              <a:rPr lang="en-US" dirty="0" err="1"/>
              <a:t>teoretická</a:t>
            </a:r>
            <a:r>
              <a:rPr lang="en-US" dirty="0"/>
              <a:t> </a:t>
            </a:r>
            <a:r>
              <a:rPr lang="en-US" dirty="0" err="1"/>
              <a:t>východiska</a:t>
            </a:r>
            <a:r>
              <a:rPr lang="en-US" dirty="0"/>
              <a:t>, </a:t>
            </a:r>
            <a:r>
              <a:rPr lang="en-US" dirty="0" err="1"/>
              <a:t>popis</a:t>
            </a:r>
            <a:r>
              <a:rPr lang="en-US" dirty="0"/>
              <a:t> </a:t>
            </a:r>
            <a:r>
              <a:rPr lang="en-US" dirty="0" err="1"/>
              <a:t>zvolené</a:t>
            </a:r>
            <a:r>
              <a:rPr lang="en-US" dirty="0"/>
              <a:t> </a:t>
            </a:r>
            <a:r>
              <a:rPr lang="en-US" dirty="0" err="1"/>
              <a:t>metodologie</a:t>
            </a:r>
            <a:r>
              <a:rPr lang="en-US" dirty="0"/>
              <a:t> </a:t>
            </a:r>
            <a:r>
              <a:rPr lang="en-US" dirty="0" err="1"/>
              <a:t>či</a:t>
            </a:r>
            <a:r>
              <a:rPr lang="en-US" dirty="0"/>
              <a:t> </a:t>
            </a:r>
            <a:r>
              <a:rPr lang="en-US" dirty="0" err="1"/>
              <a:t>uvedení</a:t>
            </a:r>
            <a:r>
              <a:rPr lang="en-US" dirty="0"/>
              <a:t> do </a:t>
            </a:r>
            <a:r>
              <a:rPr lang="en-US" dirty="0" err="1"/>
              <a:t>širšího</a:t>
            </a:r>
            <a:r>
              <a:rPr lang="en-US" dirty="0"/>
              <a:t> </a:t>
            </a:r>
            <a:r>
              <a:rPr lang="en-US" dirty="0" err="1"/>
              <a:t>kontextu</a:t>
            </a:r>
            <a:r>
              <a:rPr lang="en-US" dirty="0"/>
              <a:t> </a:t>
            </a:r>
            <a:r>
              <a:rPr lang="en-US" dirty="0" err="1"/>
              <a:t>zkoumané</a:t>
            </a:r>
            <a:r>
              <a:rPr lang="en-US" dirty="0"/>
              <a:t> </a:t>
            </a:r>
            <a:r>
              <a:rPr lang="en-US" dirty="0" err="1"/>
              <a:t>problematiky</a:t>
            </a:r>
            <a:r>
              <a:rPr lang="en-US" dirty="0"/>
              <a:t>. </a:t>
            </a:r>
            <a:r>
              <a:rPr lang="en-US" dirty="0" err="1"/>
              <a:t>Hlavní</a:t>
            </a:r>
            <a:r>
              <a:rPr lang="en-US" dirty="0"/>
              <a:t> </a:t>
            </a:r>
            <a:r>
              <a:rPr lang="en-US" dirty="0" err="1"/>
              <a:t>stať</a:t>
            </a:r>
            <a:r>
              <a:rPr lang="en-US" dirty="0"/>
              <a:t> </a:t>
            </a:r>
            <a:r>
              <a:rPr lang="en-US" dirty="0" err="1"/>
              <a:t>zpravidla</a:t>
            </a:r>
            <a:r>
              <a:rPr lang="en-US" dirty="0"/>
              <a:t> </a:t>
            </a:r>
            <a:r>
              <a:rPr lang="en-US" dirty="0" err="1"/>
              <a:t>sleduje</a:t>
            </a:r>
            <a:r>
              <a:rPr lang="en-US" dirty="0"/>
              <a:t> </a:t>
            </a:r>
            <a:r>
              <a:rPr lang="en-US" dirty="0" err="1"/>
              <a:t>vlastní</a:t>
            </a:r>
            <a:r>
              <a:rPr lang="en-US" dirty="0"/>
              <a:t> </a:t>
            </a:r>
            <a:r>
              <a:rPr lang="en-US" dirty="0" err="1"/>
              <a:t>empirický</a:t>
            </a:r>
            <a:r>
              <a:rPr lang="en-US" dirty="0"/>
              <a:t> </a:t>
            </a:r>
            <a:r>
              <a:rPr lang="en-US" dirty="0" err="1"/>
              <a:t>výzkum</a:t>
            </a:r>
            <a:r>
              <a:rPr lang="en-US" dirty="0"/>
              <a:t> a </a:t>
            </a:r>
            <a:r>
              <a:rPr lang="en-US" dirty="0" err="1"/>
              <a:t>analýzu</a:t>
            </a:r>
            <a:r>
              <a:rPr lang="en-US" dirty="0"/>
              <a:t> dat. </a:t>
            </a:r>
            <a:r>
              <a:rPr lang="en-US" dirty="0" err="1"/>
              <a:t>Teprve</a:t>
            </a:r>
            <a:r>
              <a:rPr lang="en-US" dirty="0"/>
              <a:t> </a:t>
            </a:r>
            <a:r>
              <a:rPr lang="en-US" dirty="0" err="1"/>
              <a:t>poté</a:t>
            </a:r>
            <a:r>
              <a:rPr lang="en-US" dirty="0"/>
              <a:t> </a:t>
            </a:r>
            <a:r>
              <a:rPr lang="en-US" dirty="0" err="1"/>
              <a:t>přichází</a:t>
            </a:r>
            <a:r>
              <a:rPr lang="en-US" dirty="0"/>
              <a:t> </a:t>
            </a:r>
            <a:r>
              <a:rPr lang="en-US" dirty="0" err="1"/>
              <a:t>syntéza</a:t>
            </a:r>
            <a:r>
              <a:rPr lang="en-US" dirty="0"/>
              <a:t>, </a:t>
            </a:r>
            <a:r>
              <a:rPr lang="en-US" dirty="0" err="1"/>
              <a:t>vyhodnocení</a:t>
            </a:r>
            <a:r>
              <a:rPr lang="en-US" dirty="0"/>
              <a:t> </a:t>
            </a:r>
            <a:r>
              <a:rPr lang="en-US" dirty="0" err="1"/>
              <a:t>bádání</a:t>
            </a:r>
            <a:r>
              <a:rPr lang="en-US" dirty="0"/>
              <a:t>, </a:t>
            </a:r>
            <a:r>
              <a:rPr lang="en-US" dirty="0" err="1"/>
              <a:t>potvrzení</a:t>
            </a:r>
            <a:r>
              <a:rPr lang="en-US" dirty="0"/>
              <a:t> </a:t>
            </a:r>
            <a:r>
              <a:rPr lang="en-US" dirty="0" err="1"/>
              <a:t>či</a:t>
            </a:r>
            <a:r>
              <a:rPr lang="en-US" dirty="0"/>
              <a:t> </a:t>
            </a:r>
            <a:r>
              <a:rPr lang="en-US" dirty="0" err="1"/>
              <a:t>vyvrácení</a:t>
            </a:r>
            <a:r>
              <a:rPr lang="en-US" dirty="0"/>
              <a:t> </a:t>
            </a:r>
            <a:r>
              <a:rPr lang="en-US" dirty="0" err="1"/>
              <a:t>hypotézy</a:t>
            </a:r>
            <a:r>
              <a:rPr lang="en-US" dirty="0"/>
              <a:t> </a:t>
            </a:r>
            <a:r>
              <a:rPr lang="en-US" dirty="0" err="1"/>
              <a:t>apod</a:t>
            </a:r>
            <a:r>
              <a:rPr lang="en-US" dirty="0"/>
              <a:t>. </a:t>
            </a:r>
            <a:r>
              <a:rPr lang="en-US" dirty="0" err="1"/>
              <a:t>Náplň</a:t>
            </a:r>
            <a:r>
              <a:rPr lang="en-US" dirty="0"/>
              <a:t> a </a:t>
            </a:r>
            <a:r>
              <a:rPr lang="en-US" dirty="0" err="1"/>
              <a:t>výsledky</a:t>
            </a:r>
            <a:r>
              <a:rPr lang="en-US" dirty="0"/>
              <a:t> </a:t>
            </a:r>
            <a:r>
              <a:rPr lang="en-US" dirty="0" err="1"/>
              <a:t>práce</a:t>
            </a:r>
            <a:r>
              <a:rPr lang="en-US" dirty="0"/>
              <a:t> </a:t>
            </a:r>
            <a:r>
              <a:rPr lang="en-US" dirty="0" err="1"/>
              <a:t>jsou</a:t>
            </a:r>
            <a:r>
              <a:rPr lang="en-US" dirty="0"/>
              <a:t> </a:t>
            </a:r>
            <a:r>
              <a:rPr lang="en-US" dirty="0" err="1"/>
              <a:t>shrnuty</a:t>
            </a:r>
            <a:r>
              <a:rPr lang="en-US" dirty="0"/>
              <a:t> v </a:t>
            </a:r>
            <a:r>
              <a:rPr lang="en-US" dirty="0" err="1"/>
              <a:t>závěru</a:t>
            </a:r>
            <a:r>
              <a:rPr lang="en-US" dirty="0"/>
              <a:t> a v </a:t>
            </a:r>
            <a:r>
              <a:rPr lang="en-US" dirty="0" err="1"/>
              <a:t>českém</a:t>
            </a:r>
            <a:r>
              <a:rPr lang="en-US" dirty="0"/>
              <a:t> a </a:t>
            </a:r>
            <a:r>
              <a:rPr lang="cs-CZ" dirty="0"/>
              <a:t>anglickém</a:t>
            </a:r>
            <a:r>
              <a:rPr lang="en-US" dirty="0"/>
              <a:t> </a:t>
            </a:r>
            <a:r>
              <a:rPr lang="en-US" dirty="0" err="1"/>
              <a:t>resumé</a:t>
            </a:r>
            <a:r>
              <a:rPr lang="en-US" dirty="0"/>
              <a:t>, </a:t>
            </a:r>
            <a:r>
              <a:rPr lang="en-US" dirty="0" err="1"/>
              <a:t>na</a:t>
            </a:r>
            <a:r>
              <a:rPr lang="en-US" dirty="0"/>
              <a:t> </a:t>
            </a:r>
            <a:r>
              <a:rPr lang="en-US" dirty="0" err="1"/>
              <a:t>kterých</a:t>
            </a:r>
            <a:r>
              <a:rPr lang="en-US" dirty="0"/>
              <a:t> </a:t>
            </a:r>
            <a:r>
              <a:rPr lang="en-US" dirty="0" err="1"/>
              <a:t>si</a:t>
            </a:r>
            <a:r>
              <a:rPr lang="en-US" dirty="0"/>
              <a:t> </a:t>
            </a:r>
            <a:r>
              <a:rPr lang="en-US" dirty="0" err="1"/>
              <a:t>dejte</a:t>
            </a:r>
            <a:r>
              <a:rPr lang="en-US" dirty="0"/>
              <a:t> </a:t>
            </a:r>
            <a:r>
              <a:rPr lang="en-US" dirty="0" err="1"/>
              <a:t>zvláště</a:t>
            </a:r>
            <a:r>
              <a:rPr lang="en-US" dirty="0"/>
              <a:t> </a:t>
            </a:r>
            <a:r>
              <a:rPr lang="en-US" dirty="0" err="1"/>
              <a:t>záležet</a:t>
            </a:r>
            <a:r>
              <a:rPr lang="en-US" dirty="0"/>
              <a:t> – </a:t>
            </a:r>
            <a:r>
              <a:rPr lang="en-US" dirty="0" err="1"/>
              <a:t>často</a:t>
            </a:r>
            <a:r>
              <a:rPr lang="en-US" dirty="0"/>
              <a:t> </a:t>
            </a:r>
            <a:r>
              <a:rPr lang="cs-CZ" dirty="0"/>
              <a:t>do nich nahlíží </a:t>
            </a:r>
            <a:r>
              <a:rPr lang="cs-CZ" dirty="0" smtClean="0"/>
              <a:t>jmenovaní </a:t>
            </a:r>
            <a:r>
              <a:rPr lang="en-US" dirty="0" err="1" smtClean="0"/>
              <a:t>členové</a:t>
            </a:r>
            <a:r>
              <a:rPr lang="en-US" dirty="0" smtClean="0"/>
              <a:t> </a:t>
            </a:r>
            <a:r>
              <a:rPr lang="en-US" dirty="0" err="1" smtClean="0"/>
              <a:t>komise</a:t>
            </a:r>
            <a:r>
              <a:rPr lang="en-US" dirty="0" smtClean="0"/>
              <a:t>! </a:t>
            </a:r>
            <a:endParaRPr lang="cs-CZ" dirty="0"/>
          </a:p>
          <a:p>
            <a:endParaRPr lang="cs-CZ" dirty="0"/>
          </a:p>
        </p:txBody>
      </p:sp>
    </p:spTree>
    <p:extLst>
      <p:ext uri="{BB962C8B-B14F-4D97-AF65-F5344CB8AC3E}">
        <p14:creationId xmlns:p14="http://schemas.microsoft.com/office/powerpoint/2010/main" val="136533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Bakalářská práce</a:t>
            </a:r>
            <a:endParaRPr lang="ru-RU" dirty="0"/>
          </a:p>
        </p:txBody>
      </p:sp>
      <p:sp>
        <p:nvSpPr>
          <p:cNvPr id="3" name="Zástupný symbol pro obsah 2"/>
          <p:cNvSpPr>
            <a:spLocks noGrp="1"/>
          </p:cNvSpPr>
          <p:nvPr>
            <p:ph idx="1"/>
          </p:nvPr>
        </p:nvSpPr>
        <p:spPr/>
        <p:txBody>
          <a:bodyPr>
            <a:normAutofit fontScale="85000" lnSpcReduction="20000"/>
          </a:bodyPr>
          <a:lstStyle/>
          <a:p>
            <a:r>
              <a:rPr lang="en-US" dirty="0" err="1" smtClean="0"/>
              <a:t>Resumé</a:t>
            </a:r>
            <a:r>
              <a:rPr lang="en-US" dirty="0" smtClean="0"/>
              <a:t> </a:t>
            </a:r>
            <a:r>
              <a:rPr lang="en-US" dirty="0" err="1"/>
              <a:t>napište</a:t>
            </a:r>
            <a:r>
              <a:rPr lang="en-US" dirty="0"/>
              <a:t> </a:t>
            </a:r>
            <a:r>
              <a:rPr lang="cs-CZ" dirty="0" smtClean="0"/>
              <a:t>nejprve </a:t>
            </a:r>
            <a:r>
              <a:rPr lang="en-US" dirty="0" err="1" smtClean="0"/>
              <a:t>česky</a:t>
            </a:r>
            <a:r>
              <a:rPr lang="en-US" dirty="0" smtClean="0"/>
              <a:t> </a:t>
            </a:r>
            <a:r>
              <a:rPr lang="en-US" dirty="0"/>
              <a:t>a </a:t>
            </a:r>
            <a:r>
              <a:rPr lang="cs-CZ" dirty="0" smtClean="0"/>
              <a:t>pak překládejte</a:t>
            </a:r>
            <a:r>
              <a:rPr lang="en-US" dirty="0" smtClean="0"/>
              <a:t>. </a:t>
            </a:r>
            <a:r>
              <a:rPr lang="en-US" dirty="0" err="1"/>
              <a:t>Kromě</a:t>
            </a:r>
            <a:r>
              <a:rPr lang="en-US" dirty="0"/>
              <a:t> </a:t>
            </a:r>
            <a:r>
              <a:rPr lang="en-US" dirty="0" err="1"/>
              <a:t>zmíněných</a:t>
            </a:r>
            <a:r>
              <a:rPr lang="en-US" dirty="0"/>
              <a:t> </a:t>
            </a:r>
            <a:r>
              <a:rPr lang="en-US" dirty="0" err="1"/>
              <a:t>kapitol</a:t>
            </a:r>
            <a:r>
              <a:rPr lang="en-US" dirty="0"/>
              <a:t> </a:t>
            </a:r>
            <a:r>
              <a:rPr lang="en-US" dirty="0" err="1"/>
              <a:t>jsou</a:t>
            </a:r>
            <a:r>
              <a:rPr lang="en-US" dirty="0"/>
              <a:t> u </a:t>
            </a:r>
            <a:r>
              <a:rPr lang="en-US" dirty="0" err="1"/>
              <a:t>závěrečných</a:t>
            </a:r>
            <a:r>
              <a:rPr lang="en-US" dirty="0"/>
              <a:t> </a:t>
            </a:r>
            <a:r>
              <a:rPr lang="en-US" dirty="0" err="1"/>
              <a:t>prací</a:t>
            </a:r>
            <a:r>
              <a:rPr lang="en-US" dirty="0"/>
              <a:t> </a:t>
            </a:r>
            <a:r>
              <a:rPr lang="en-US" dirty="0" err="1"/>
              <a:t>vyžadovány</a:t>
            </a:r>
            <a:r>
              <a:rPr lang="en-US" dirty="0"/>
              <a:t> </a:t>
            </a:r>
            <a:r>
              <a:rPr lang="en-US" dirty="0" err="1"/>
              <a:t>titulní</a:t>
            </a:r>
            <a:r>
              <a:rPr lang="en-US" dirty="0"/>
              <a:t> list, </a:t>
            </a:r>
            <a:r>
              <a:rPr lang="en-US" dirty="0" err="1"/>
              <a:t>čestné</a:t>
            </a:r>
            <a:r>
              <a:rPr lang="en-US" dirty="0"/>
              <a:t> </a:t>
            </a:r>
            <a:r>
              <a:rPr lang="en-US" dirty="0" err="1"/>
              <a:t>prohlášení</a:t>
            </a:r>
            <a:r>
              <a:rPr lang="en-US" dirty="0"/>
              <a:t>, </a:t>
            </a:r>
            <a:r>
              <a:rPr lang="en-US" dirty="0" err="1"/>
              <a:t>obsah</a:t>
            </a:r>
            <a:r>
              <a:rPr lang="en-US" dirty="0"/>
              <a:t>, </a:t>
            </a:r>
            <a:r>
              <a:rPr lang="en-US" dirty="0" err="1"/>
              <a:t>abstrakt</a:t>
            </a:r>
            <a:r>
              <a:rPr lang="en-US" dirty="0"/>
              <a:t> a </a:t>
            </a:r>
            <a:r>
              <a:rPr lang="en-US" dirty="0" err="1"/>
              <a:t>přílohy</a:t>
            </a:r>
            <a:r>
              <a:rPr lang="en-US" dirty="0"/>
              <a:t>. </a:t>
            </a:r>
            <a:r>
              <a:rPr lang="en-US" dirty="0" err="1"/>
              <a:t>Vašemu</a:t>
            </a:r>
            <a:r>
              <a:rPr lang="en-US" dirty="0"/>
              <a:t> </a:t>
            </a:r>
            <a:r>
              <a:rPr lang="en-US" dirty="0" err="1"/>
              <a:t>hodnocení</a:t>
            </a:r>
            <a:r>
              <a:rPr lang="en-US" dirty="0"/>
              <a:t> </a:t>
            </a:r>
            <a:r>
              <a:rPr lang="en-US" dirty="0" err="1"/>
              <a:t>i</a:t>
            </a:r>
            <a:r>
              <a:rPr lang="en-US" dirty="0"/>
              <a:t> </a:t>
            </a:r>
            <a:r>
              <a:rPr lang="en-US" dirty="0" err="1"/>
              <a:t>práci</a:t>
            </a:r>
            <a:r>
              <a:rPr lang="en-US" dirty="0"/>
              <a:t> </a:t>
            </a:r>
            <a:r>
              <a:rPr lang="en-US" dirty="0" err="1"/>
              <a:t>jako</a:t>
            </a:r>
            <a:r>
              <a:rPr lang="en-US" dirty="0"/>
              <a:t> </a:t>
            </a:r>
            <a:r>
              <a:rPr lang="en-US" dirty="0" err="1"/>
              <a:t>takové</a:t>
            </a:r>
            <a:r>
              <a:rPr lang="en-US" dirty="0"/>
              <a:t> </a:t>
            </a:r>
            <a:r>
              <a:rPr lang="en-US" dirty="0" err="1"/>
              <a:t>prospějí</a:t>
            </a:r>
            <a:r>
              <a:rPr lang="en-US" dirty="0"/>
              <a:t> </a:t>
            </a:r>
            <a:r>
              <a:rPr lang="en-US" dirty="0" err="1"/>
              <a:t>rejstřík</a:t>
            </a:r>
            <a:r>
              <a:rPr lang="en-US" dirty="0"/>
              <a:t> </a:t>
            </a:r>
            <a:r>
              <a:rPr lang="en-US" dirty="0" err="1"/>
              <a:t>či</a:t>
            </a:r>
            <a:r>
              <a:rPr lang="en-US" dirty="0"/>
              <a:t> </a:t>
            </a:r>
            <a:r>
              <a:rPr lang="en-US" dirty="0" err="1"/>
              <a:t>seznam</a:t>
            </a:r>
            <a:r>
              <a:rPr lang="en-US" dirty="0"/>
              <a:t> </a:t>
            </a:r>
            <a:r>
              <a:rPr lang="en-US" dirty="0" err="1"/>
              <a:t>zkratek</a:t>
            </a:r>
            <a:r>
              <a:rPr lang="en-US" dirty="0"/>
              <a:t>, </a:t>
            </a:r>
            <a:r>
              <a:rPr lang="en-US" dirty="0" err="1"/>
              <a:t>nezapomeňte</a:t>
            </a:r>
            <a:r>
              <a:rPr lang="en-US" dirty="0"/>
              <a:t> </a:t>
            </a:r>
            <a:r>
              <a:rPr lang="en-US" dirty="0" err="1"/>
              <a:t>ani</a:t>
            </a:r>
            <a:r>
              <a:rPr lang="en-US" dirty="0"/>
              <a:t> </a:t>
            </a:r>
            <a:r>
              <a:rPr lang="en-US" dirty="0" err="1"/>
              <a:t>na</a:t>
            </a:r>
            <a:r>
              <a:rPr lang="en-US" dirty="0"/>
              <a:t> </a:t>
            </a:r>
            <a:r>
              <a:rPr lang="en-US" dirty="0" err="1"/>
              <a:t>poděkování</a:t>
            </a:r>
            <a:r>
              <a:rPr lang="en-US" dirty="0"/>
              <a:t> </a:t>
            </a:r>
            <a:r>
              <a:rPr lang="en-US" dirty="0" err="1"/>
              <a:t>vedoucímu</a:t>
            </a:r>
            <a:r>
              <a:rPr lang="en-US" dirty="0"/>
              <a:t> </a:t>
            </a:r>
            <a:r>
              <a:rPr lang="en-US" dirty="0" err="1"/>
              <a:t>práce</a:t>
            </a:r>
            <a:r>
              <a:rPr lang="en-US" dirty="0"/>
              <a:t>, </a:t>
            </a:r>
            <a:r>
              <a:rPr lang="en-US" dirty="0" err="1"/>
              <a:t>případně</a:t>
            </a:r>
            <a:r>
              <a:rPr lang="en-US" dirty="0"/>
              <a:t> </a:t>
            </a:r>
            <a:r>
              <a:rPr lang="en-US" dirty="0" err="1"/>
              <a:t>překladateli</a:t>
            </a:r>
            <a:r>
              <a:rPr lang="en-US" dirty="0"/>
              <a:t> a </a:t>
            </a:r>
            <a:r>
              <a:rPr lang="en-US" dirty="0" err="1"/>
              <a:t>dalším</a:t>
            </a:r>
            <a:r>
              <a:rPr lang="en-US" dirty="0"/>
              <a:t>. U </a:t>
            </a:r>
            <a:r>
              <a:rPr lang="en-US" dirty="0" err="1"/>
              <a:t>bakalářské</a:t>
            </a:r>
            <a:r>
              <a:rPr lang="en-US" dirty="0"/>
              <a:t> </a:t>
            </a:r>
            <a:r>
              <a:rPr lang="en-US" dirty="0" err="1" smtClean="0"/>
              <a:t>práce</a:t>
            </a:r>
            <a:r>
              <a:rPr lang="en-US" dirty="0" smtClean="0"/>
              <a:t> </a:t>
            </a:r>
            <a:r>
              <a:rPr lang="en-US" dirty="0"/>
              <a:t>je </a:t>
            </a:r>
            <a:r>
              <a:rPr lang="en-US" dirty="0" err="1"/>
              <a:t>základní</a:t>
            </a:r>
            <a:r>
              <a:rPr lang="en-US" dirty="0"/>
              <a:t> </a:t>
            </a:r>
            <a:r>
              <a:rPr lang="en-US" dirty="0" err="1"/>
              <a:t>osnova</a:t>
            </a:r>
            <a:r>
              <a:rPr lang="en-US" dirty="0"/>
              <a:t> </a:t>
            </a:r>
            <a:r>
              <a:rPr lang="en-US" dirty="0" err="1"/>
              <a:t>nutností</a:t>
            </a:r>
            <a:r>
              <a:rPr lang="en-US" dirty="0"/>
              <a:t>. </a:t>
            </a:r>
            <a:r>
              <a:rPr lang="en-US" dirty="0" err="1"/>
              <a:t>Stanovte</a:t>
            </a:r>
            <a:r>
              <a:rPr lang="en-US" dirty="0"/>
              <a:t> </a:t>
            </a:r>
            <a:r>
              <a:rPr lang="en-US" dirty="0" err="1"/>
              <a:t>si</a:t>
            </a:r>
            <a:r>
              <a:rPr lang="en-US" dirty="0"/>
              <a:t> </a:t>
            </a:r>
            <a:r>
              <a:rPr lang="en-US" dirty="0" err="1"/>
              <a:t>přesné</a:t>
            </a:r>
            <a:r>
              <a:rPr lang="en-US" dirty="0"/>
              <a:t> </a:t>
            </a:r>
            <a:r>
              <a:rPr lang="en-US" dirty="0" err="1"/>
              <a:t>cíle</a:t>
            </a:r>
            <a:r>
              <a:rPr lang="en-US" dirty="0"/>
              <a:t>, </a:t>
            </a:r>
            <a:r>
              <a:rPr lang="en-US" dirty="0" err="1"/>
              <a:t>rozvrhněte</a:t>
            </a:r>
            <a:r>
              <a:rPr lang="en-US" dirty="0"/>
              <a:t> </a:t>
            </a:r>
            <a:r>
              <a:rPr lang="en-US" dirty="0" err="1"/>
              <a:t>si</a:t>
            </a:r>
            <a:r>
              <a:rPr lang="en-US" dirty="0"/>
              <a:t> </a:t>
            </a:r>
            <a:r>
              <a:rPr lang="en-US" dirty="0" err="1"/>
              <a:t>harmonogram</a:t>
            </a:r>
            <a:r>
              <a:rPr lang="en-US" dirty="0"/>
              <a:t>, </a:t>
            </a:r>
            <a:r>
              <a:rPr lang="en-US" dirty="0" err="1"/>
              <a:t>dle</a:t>
            </a:r>
            <a:r>
              <a:rPr lang="en-US" dirty="0"/>
              <a:t> </a:t>
            </a:r>
            <a:r>
              <a:rPr lang="en-US" dirty="0" err="1"/>
              <a:t>nějž</a:t>
            </a:r>
            <a:r>
              <a:rPr lang="en-US" dirty="0"/>
              <a:t> </a:t>
            </a:r>
            <a:r>
              <a:rPr lang="en-US" dirty="0" err="1"/>
              <a:t>budete</a:t>
            </a:r>
            <a:r>
              <a:rPr lang="en-US" dirty="0"/>
              <a:t> </a:t>
            </a:r>
            <a:r>
              <a:rPr lang="en-US" dirty="0" err="1"/>
              <a:t>zpracovávat</a:t>
            </a:r>
            <a:r>
              <a:rPr lang="en-US" dirty="0"/>
              <a:t> a </a:t>
            </a:r>
            <a:r>
              <a:rPr lang="en-US" dirty="0" err="1"/>
              <a:t>odevzdávat</a:t>
            </a:r>
            <a:r>
              <a:rPr lang="en-US" dirty="0"/>
              <a:t> </a:t>
            </a:r>
            <a:r>
              <a:rPr lang="en-US" dirty="0" err="1"/>
              <a:t>jednotlivé</a:t>
            </a:r>
            <a:r>
              <a:rPr lang="en-US" dirty="0"/>
              <a:t> </a:t>
            </a:r>
            <a:r>
              <a:rPr lang="en-US" dirty="0" err="1"/>
              <a:t>kapitoly</a:t>
            </a:r>
            <a:r>
              <a:rPr lang="en-US" dirty="0"/>
              <a:t>. </a:t>
            </a:r>
            <a:r>
              <a:rPr lang="en-US" dirty="0" err="1"/>
              <a:t>Začínejte</a:t>
            </a:r>
            <a:r>
              <a:rPr lang="en-US" dirty="0"/>
              <a:t> </a:t>
            </a:r>
            <a:r>
              <a:rPr lang="en-US" dirty="0" err="1"/>
              <a:t>úvodem</a:t>
            </a:r>
            <a:r>
              <a:rPr lang="en-US" dirty="0"/>
              <a:t>, </a:t>
            </a:r>
            <a:r>
              <a:rPr lang="en-US" dirty="0" err="1"/>
              <a:t>poté</a:t>
            </a:r>
            <a:r>
              <a:rPr lang="en-US" dirty="0"/>
              <a:t> se </a:t>
            </a:r>
            <a:r>
              <a:rPr lang="en-US" dirty="0" err="1"/>
              <a:t>zaměřte</a:t>
            </a:r>
            <a:r>
              <a:rPr lang="en-US" dirty="0"/>
              <a:t> </a:t>
            </a:r>
            <a:r>
              <a:rPr lang="en-US" dirty="0" err="1"/>
              <a:t>na</a:t>
            </a:r>
            <a:r>
              <a:rPr lang="en-US" dirty="0"/>
              <a:t> </a:t>
            </a:r>
            <a:r>
              <a:rPr lang="en-US" dirty="0" err="1"/>
              <a:t>vlastní</a:t>
            </a:r>
            <a:r>
              <a:rPr lang="en-US" dirty="0"/>
              <a:t> </a:t>
            </a:r>
            <a:r>
              <a:rPr lang="en-US" dirty="0" err="1"/>
              <a:t>výzkum</a:t>
            </a:r>
            <a:r>
              <a:rPr lang="en-US" dirty="0"/>
              <a:t>, </a:t>
            </a:r>
            <a:r>
              <a:rPr lang="en-US" dirty="0" err="1"/>
              <a:t>jehož</a:t>
            </a:r>
            <a:r>
              <a:rPr lang="en-US" dirty="0"/>
              <a:t> </a:t>
            </a:r>
            <a:r>
              <a:rPr lang="en-US" dirty="0" err="1"/>
              <a:t>průběh</a:t>
            </a:r>
            <a:r>
              <a:rPr lang="en-US" dirty="0"/>
              <a:t> a </a:t>
            </a:r>
            <a:r>
              <a:rPr lang="en-US" dirty="0" err="1"/>
              <a:t>výsledky</a:t>
            </a:r>
            <a:r>
              <a:rPr lang="en-US" dirty="0"/>
              <a:t> </a:t>
            </a:r>
            <a:r>
              <a:rPr lang="en-US" dirty="0" err="1"/>
              <a:t>popište</a:t>
            </a:r>
            <a:r>
              <a:rPr lang="en-US" dirty="0"/>
              <a:t> v </a:t>
            </a:r>
            <a:r>
              <a:rPr lang="en-US" dirty="0" err="1"/>
              <a:t>analytické</a:t>
            </a:r>
            <a:r>
              <a:rPr lang="en-US" dirty="0"/>
              <a:t> </a:t>
            </a:r>
            <a:r>
              <a:rPr lang="en-US" dirty="0" err="1"/>
              <a:t>části</a:t>
            </a:r>
            <a:r>
              <a:rPr lang="en-US" dirty="0"/>
              <a:t>.</a:t>
            </a:r>
            <a:endParaRPr lang="ru-RU" dirty="0"/>
          </a:p>
        </p:txBody>
      </p:sp>
    </p:spTree>
    <p:extLst>
      <p:ext uri="{BB962C8B-B14F-4D97-AF65-F5344CB8AC3E}">
        <p14:creationId xmlns:p14="http://schemas.microsoft.com/office/powerpoint/2010/main" val="295477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Seznámení se s problémem</a:t>
            </a:r>
            <a:endParaRPr lang="ru-RU" dirty="0"/>
          </a:p>
        </p:txBody>
      </p:sp>
      <p:sp>
        <p:nvSpPr>
          <p:cNvPr id="3" name="Zástupný symbol pro obsah 2"/>
          <p:cNvSpPr>
            <a:spLocks noGrp="1"/>
          </p:cNvSpPr>
          <p:nvPr>
            <p:ph idx="1"/>
          </p:nvPr>
        </p:nvSpPr>
        <p:spPr/>
        <p:txBody>
          <a:bodyPr/>
          <a:lstStyle/>
          <a:p>
            <a:r>
              <a:rPr lang="cs-CZ" dirty="0" smtClean="0"/>
              <a:t>Přečtení doporučené literatury a rovněž bakalářskými pracemi vytvořenými jak na katedře Geografie UPOL případně na jiných univerzitách, </a:t>
            </a:r>
            <a:r>
              <a:rPr lang="cs-CZ" dirty="0" err="1" smtClean="0"/>
              <a:t>google</a:t>
            </a:r>
            <a:r>
              <a:rPr lang="cs-CZ" dirty="0" smtClean="0"/>
              <a:t> </a:t>
            </a:r>
            <a:r>
              <a:rPr lang="cs-CZ" dirty="0" err="1" smtClean="0"/>
              <a:t>scholar</a:t>
            </a:r>
            <a:r>
              <a:rPr lang="cs-CZ" dirty="0" smtClean="0"/>
              <a:t> kde jsou četné odkazy na autory</a:t>
            </a:r>
          </a:p>
          <a:p>
            <a:r>
              <a:rPr lang="cs-CZ" dirty="0" smtClean="0"/>
              <a:t>Ověření aktuálnosti některých pojmů (pedologie, geologie apod.)</a:t>
            </a:r>
            <a:endParaRPr lang="ru-RU" dirty="0"/>
          </a:p>
        </p:txBody>
      </p:sp>
    </p:spTree>
    <p:extLst>
      <p:ext uri="{BB962C8B-B14F-4D97-AF65-F5344CB8AC3E}">
        <p14:creationId xmlns:p14="http://schemas.microsoft.com/office/powerpoint/2010/main" val="107847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Bakalářská práce</a:t>
            </a:r>
            <a:endParaRPr lang="ru-RU" dirty="0"/>
          </a:p>
        </p:txBody>
      </p:sp>
      <p:sp>
        <p:nvSpPr>
          <p:cNvPr id="3" name="Zástupný symbol pro obsah 2"/>
          <p:cNvSpPr>
            <a:spLocks noGrp="1"/>
          </p:cNvSpPr>
          <p:nvPr>
            <p:ph idx="1"/>
          </p:nvPr>
        </p:nvSpPr>
        <p:spPr/>
        <p:txBody>
          <a:bodyPr/>
          <a:lstStyle/>
          <a:p>
            <a:r>
              <a:rPr lang="cs-CZ" dirty="0" smtClean="0"/>
              <a:t>Při výběru literatury používat oborově zaměřené specialisty (nelze u popisu klimatické charakteristiky regionu uvádět autora mapové vrstvy, stejně tak pokud je autorský kolektiv  je možné uvádět konkrétního autora nebo najít jiný zdroj pro citaci, opět nelze využívat zpracovatele mapy, kterou v textu komentujete</a:t>
            </a:r>
            <a:endParaRPr lang="ru-RU" dirty="0"/>
          </a:p>
        </p:txBody>
      </p:sp>
    </p:spTree>
    <p:extLst>
      <p:ext uri="{BB962C8B-B14F-4D97-AF65-F5344CB8AC3E}">
        <p14:creationId xmlns:p14="http://schemas.microsoft.com/office/powerpoint/2010/main" val="327321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tvorby</a:t>
            </a:r>
            <a:endParaRPr lang="ru-RU" dirty="0"/>
          </a:p>
        </p:txBody>
      </p:sp>
      <p:sp>
        <p:nvSpPr>
          <p:cNvPr id="3" name="Zástupný symbol pro obsah 2"/>
          <p:cNvSpPr>
            <a:spLocks noGrp="1"/>
          </p:cNvSpPr>
          <p:nvPr>
            <p:ph idx="1"/>
          </p:nvPr>
        </p:nvSpPr>
        <p:spPr/>
        <p:txBody>
          <a:bodyPr/>
          <a:lstStyle/>
          <a:p>
            <a:r>
              <a:rPr lang="cs-CZ" dirty="0" smtClean="0"/>
              <a:t>Mapování antropogenních prvků</a:t>
            </a:r>
          </a:p>
          <a:p>
            <a:r>
              <a:rPr lang="cs-CZ" dirty="0" smtClean="0"/>
              <a:t> seznámení se s odbornými pojmy a postupem jak v terénu identifikovat vybrané tvary</a:t>
            </a:r>
          </a:p>
          <a:p>
            <a:r>
              <a:rPr lang="cs-CZ" dirty="0" smtClean="0"/>
              <a:t>Pochůzka v terénu – zaznamenávání polohy zjištěného objektu</a:t>
            </a:r>
          </a:p>
          <a:p>
            <a:r>
              <a:rPr lang="cs-CZ" dirty="0" smtClean="0"/>
              <a:t>Záznam písemně i do GPS</a:t>
            </a:r>
          </a:p>
          <a:p>
            <a:r>
              <a:rPr lang="cs-CZ" dirty="0" smtClean="0"/>
              <a:t>Fotodokumentace nejlépe s měřítkem (pravítko, pásmo, buzola, člověk apod.)</a:t>
            </a:r>
            <a:endParaRPr lang="ru-RU" dirty="0"/>
          </a:p>
        </p:txBody>
      </p:sp>
    </p:spTree>
    <p:extLst>
      <p:ext uri="{BB962C8B-B14F-4D97-AF65-F5344CB8AC3E}">
        <p14:creationId xmlns:p14="http://schemas.microsoft.com/office/powerpoint/2010/main" val="212709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a:t>
            </a:r>
            <a:endParaRPr lang="ru-RU" dirty="0"/>
          </a:p>
        </p:txBody>
      </p:sp>
      <p:sp>
        <p:nvSpPr>
          <p:cNvPr id="3" name="Zástupný symbol pro obsah 2"/>
          <p:cNvSpPr>
            <a:spLocks noGrp="1"/>
          </p:cNvSpPr>
          <p:nvPr>
            <p:ph idx="1"/>
          </p:nvPr>
        </p:nvSpPr>
        <p:spPr/>
        <p:txBody>
          <a:bodyPr/>
          <a:lstStyle/>
          <a:p>
            <a:r>
              <a:rPr lang="cs-CZ" dirty="0" smtClean="0"/>
              <a:t>Vybrání výzkumné metody</a:t>
            </a:r>
          </a:p>
          <a:p>
            <a:r>
              <a:rPr lang="cs-CZ" dirty="0" smtClean="0"/>
              <a:t>(GIS analýza – počet zmapovaných tvarů na jednotku plochy, např. nivy)</a:t>
            </a:r>
            <a:endParaRPr lang="ru-RU" dirty="0"/>
          </a:p>
        </p:txBody>
      </p:sp>
    </p:spTree>
    <p:extLst>
      <p:ext uri="{BB962C8B-B14F-4D97-AF65-F5344CB8AC3E}">
        <p14:creationId xmlns:p14="http://schemas.microsoft.com/office/powerpoint/2010/main" val="2723697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ru-RU" dirty="0"/>
          </a:p>
        </p:txBody>
      </p:sp>
      <p:sp>
        <p:nvSpPr>
          <p:cNvPr id="3" name="Zástupný symbol pro obsah 2"/>
          <p:cNvSpPr>
            <a:spLocks noGrp="1"/>
          </p:cNvSpPr>
          <p:nvPr>
            <p:ph idx="1"/>
          </p:nvPr>
        </p:nvSpPr>
        <p:spPr/>
        <p:txBody>
          <a:bodyPr/>
          <a:lstStyle/>
          <a:p>
            <a:r>
              <a:rPr lang="cs-CZ" dirty="0" smtClean="0"/>
              <a:t>Diskuze zda obdobný počet tvarů již někdo mapoval a jakou úspěšností</a:t>
            </a:r>
          </a:p>
          <a:p>
            <a:r>
              <a:rPr lang="cs-CZ" dirty="0" smtClean="0"/>
              <a:t>Polemizovat případně s jiným zdrojem na zařazeným vybraných antropogenních tvarů do určité kategorie</a:t>
            </a:r>
            <a:endParaRPr lang="ru-RU" dirty="0"/>
          </a:p>
        </p:txBody>
      </p:sp>
    </p:spTree>
    <p:extLst>
      <p:ext uri="{BB962C8B-B14F-4D97-AF65-F5344CB8AC3E}">
        <p14:creationId xmlns:p14="http://schemas.microsoft.com/office/powerpoint/2010/main" val="758680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ru-RU" dirty="0"/>
          </a:p>
        </p:txBody>
      </p:sp>
      <p:sp>
        <p:nvSpPr>
          <p:cNvPr id="3" name="Zástupný symbol pro obsah 2"/>
          <p:cNvSpPr>
            <a:spLocks noGrp="1"/>
          </p:cNvSpPr>
          <p:nvPr>
            <p:ph idx="1"/>
          </p:nvPr>
        </p:nvSpPr>
        <p:spPr/>
        <p:txBody>
          <a:bodyPr/>
          <a:lstStyle/>
          <a:p>
            <a:r>
              <a:rPr lang="cs-CZ" dirty="0" smtClean="0"/>
              <a:t>Kolik vybraných antropogenních tvarů bylo </a:t>
            </a:r>
            <a:r>
              <a:rPr lang="cs-CZ" dirty="0"/>
              <a:t>z</a:t>
            </a:r>
            <a:r>
              <a:rPr lang="cs-CZ" dirty="0" smtClean="0"/>
              <a:t>mapováno, v čem je přínos práce s ohledem na diskuzi</a:t>
            </a:r>
            <a:endParaRPr lang="ru-RU" dirty="0"/>
          </a:p>
        </p:txBody>
      </p:sp>
    </p:spTree>
    <p:extLst>
      <p:ext uri="{BB962C8B-B14F-4D97-AF65-F5344CB8AC3E}">
        <p14:creationId xmlns:p14="http://schemas.microsoft.com/office/powerpoint/2010/main" val="407783423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722</Words>
  <Application>Microsoft Office PowerPoint</Application>
  <PresentationFormat>Předvádění na obrazovce (4:3)</PresentationFormat>
  <Paragraphs>157</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Bakalářský seminář</vt:lpstr>
      <vt:lpstr>Bakalářská práce</vt:lpstr>
      <vt:lpstr>Bakalářská práce</vt:lpstr>
      <vt:lpstr>Seznámení se s problémem</vt:lpstr>
      <vt:lpstr>Bakalářská práce</vt:lpstr>
      <vt:lpstr>Příklad tvorby</vt:lpstr>
      <vt:lpstr>metody</vt:lpstr>
      <vt:lpstr>Diskuze</vt:lpstr>
      <vt:lpstr>Závěr</vt:lpstr>
      <vt:lpstr>Cíl práce Výukové listy</vt:lpstr>
      <vt:lpstr>Prezentace aplikace PowerPoint</vt:lpstr>
      <vt:lpstr>Kapitoly práce</vt:lpstr>
      <vt:lpstr>Kapitoly práce</vt:lpstr>
      <vt:lpstr>Kapitoly práce</vt:lpstr>
      <vt:lpstr>Prezentace aplikace PowerPoint</vt:lpstr>
      <vt:lpstr>Výuková trasa</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Peter</dc:creator>
  <cp:lastModifiedBy>mackovcin</cp:lastModifiedBy>
  <cp:revision>5</cp:revision>
  <dcterms:created xsi:type="dcterms:W3CDTF">2016-10-24T13:23:24Z</dcterms:created>
  <dcterms:modified xsi:type="dcterms:W3CDTF">2016-11-16T10:22:36Z</dcterms:modified>
</cp:coreProperties>
</file>