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3" r:id="rId13"/>
    <p:sldId id="274" r:id="rId14"/>
    <p:sldId id="275" r:id="rId15"/>
    <p:sldId id="271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64" d="100"/>
          <a:sy n="64" d="100"/>
        </p:scale>
        <p:origin x="-11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2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5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82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16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2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8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92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2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0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3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45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ru-RU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ru-RU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028FB-5A6C-4E28-84C8-4214D9AC200E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8CA9-C1A8-4808-8354-E1459B934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93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geography.upol.cz/soubory/studium/KP_Technicka_doporuceni_2015.pdf" TargetMode="External"/><Relationship Id="rId2" Type="http://schemas.openxmlformats.org/officeDocument/2006/relationships/hyperlink" Target="http://geography.upol.cz/soubory/studium/KP_Pokyny_k_odevzdavani_2015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search?hl=cs&amp;rlz=1T4ADRA_csCZ419CZ419&amp;q=related:https://is.cuni.cz/webapps/zzp/download/130090144+kodex+u%C4%8Ditele&amp;tbo=1&amp;sa=X&amp;ved=0ahUKEwjM5JzP177PAhXMDSwKHUlIDnkQHwgtMA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846640" cy="936103"/>
          </a:xfrm>
        </p:spPr>
        <p:txBody>
          <a:bodyPr/>
          <a:lstStyle/>
          <a:p>
            <a:r>
              <a:rPr lang="cs-CZ" dirty="0" smtClean="0"/>
              <a:t>Seminář z BP</a:t>
            </a:r>
            <a:endParaRPr lang="ru-RU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6584776" cy="4010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Motto: „Jít za poznáním, to je, pane, život svrchovaně činný. Když řeknete věda, říkáte tím také úsilí, trpělivost, vytrvalost, obětavost, poctivost – samé požadavky života činného – a života mravního.“</a:t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1"/>
                </a:solidFill>
              </a:rPr>
              <a:t>(T. G. Masaryk v Karel Čapek: Hovory s T. G. Masarykem)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4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 a výsledky KP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Jsou ve školách nastavena </a:t>
            </a:r>
            <a:r>
              <a:rPr lang="pt-BR" b="1" dirty="0" smtClean="0"/>
              <a:t>pravidla</a:t>
            </a:r>
            <a:r>
              <a:rPr lang="cs-CZ" b="1" dirty="0" smtClean="0"/>
              <a:t> etického </a:t>
            </a:r>
            <a:r>
              <a:rPr lang="cs-CZ" b="1" dirty="0"/>
              <a:t>chování učitelů</a:t>
            </a:r>
            <a:r>
              <a:rPr lang="cs-CZ" b="1" dirty="0" smtClean="0"/>
              <a:t>? (36%)</a:t>
            </a:r>
          </a:p>
          <a:p>
            <a:r>
              <a:rPr lang="cs-CZ" b="1" dirty="0"/>
              <a:t>Potřebují ředitelé základních </a:t>
            </a:r>
            <a:r>
              <a:rPr lang="cs-CZ" b="1" dirty="0" smtClean="0"/>
              <a:t>škol etický </a:t>
            </a:r>
            <a:r>
              <a:rPr lang="cs-CZ" b="1" dirty="0"/>
              <a:t>kodex učitelů</a:t>
            </a:r>
            <a:r>
              <a:rPr lang="cs-CZ" b="1" dirty="0" smtClean="0"/>
              <a:t>? (76 %)</a:t>
            </a:r>
          </a:p>
          <a:p>
            <a:r>
              <a:rPr lang="cs-CZ" b="1" dirty="0"/>
              <a:t>Uvědomují si ředitelé, že kodex by mohl </a:t>
            </a:r>
            <a:r>
              <a:rPr lang="cs-CZ" b="1" dirty="0" smtClean="0"/>
              <a:t>být jedním </a:t>
            </a:r>
            <a:r>
              <a:rPr lang="cs-CZ" b="1" dirty="0"/>
              <a:t>z nástrojů řízení</a:t>
            </a:r>
            <a:r>
              <a:rPr lang="cs-CZ" b="1" dirty="0" smtClean="0"/>
              <a:t>? (67 %)</a:t>
            </a:r>
          </a:p>
          <a:p>
            <a:r>
              <a:rPr lang="cs-CZ" b="1" dirty="0"/>
              <a:t>Považují ředitelé oblast etiky za </a:t>
            </a:r>
            <a:r>
              <a:rPr lang="cs-CZ" b="1" dirty="0" smtClean="0"/>
              <a:t>důležitou součást </a:t>
            </a:r>
            <a:r>
              <a:rPr lang="cs-CZ" b="1" dirty="0"/>
              <a:t>své řídící práce</a:t>
            </a:r>
            <a:r>
              <a:rPr lang="cs-CZ" b="1" dirty="0" smtClean="0"/>
              <a:t>. (83 %)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275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faktory stanovené R. </a:t>
            </a:r>
            <a:r>
              <a:rPr lang="cs-CZ" dirty="0" err="1" smtClean="0"/>
              <a:t>Roche-Olivar</a:t>
            </a:r>
            <a:r>
              <a:rPr lang="cs-CZ" dirty="0" smtClean="0"/>
              <a:t>:</a:t>
            </a:r>
            <a:br>
              <a:rPr lang="cs-CZ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i="1" dirty="0" smtClean="0"/>
              <a:t>1</a:t>
            </a:r>
            <a:r>
              <a:rPr lang="cs-CZ" b="1" i="1" dirty="0"/>
              <a:t>. Přijetí </a:t>
            </a:r>
            <a:r>
              <a:rPr lang="cs-CZ" i="1" dirty="0"/>
              <a:t>žáka takového, jaký je - vyjádření sympatie</a:t>
            </a:r>
          </a:p>
          <a:p>
            <a:r>
              <a:rPr lang="cs-CZ" i="1" dirty="0"/>
              <a:t>2. </a:t>
            </a:r>
            <a:r>
              <a:rPr lang="cs-CZ" b="1" i="1" dirty="0" err="1"/>
              <a:t>Atribuce</a:t>
            </a:r>
            <a:r>
              <a:rPr lang="cs-CZ" b="1" i="1" dirty="0"/>
              <a:t> </a:t>
            </a:r>
            <a:r>
              <a:rPr lang="cs-CZ" i="1" dirty="0"/>
              <a:t>- přisuzování pozitivních vlastností - věřit a</a:t>
            </a:r>
          </a:p>
          <a:p>
            <a:r>
              <a:rPr lang="cs-CZ" i="1" dirty="0"/>
              <a:t>důvěřovat</a:t>
            </a:r>
          </a:p>
          <a:p>
            <a:r>
              <a:rPr lang="cs-CZ" dirty="0"/>
              <a:t>3. </a:t>
            </a:r>
            <a:r>
              <a:rPr lang="cs-CZ" b="1" dirty="0"/>
              <a:t>Induktivní disciplína </a:t>
            </a:r>
            <a:r>
              <a:rPr lang="cs-CZ" dirty="0"/>
              <a:t>- klidné poukazování na důsledky</a:t>
            </a:r>
          </a:p>
          <a:p>
            <a:r>
              <a:rPr lang="cs-CZ" dirty="0"/>
              <a:t>negativních jevů</a:t>
            </a:r>
          </a:p>
          <a:p>
            <a:r>
              <a:rPr lang="cs-CZ" dirty="0"/>
              <a:t>4. </a:t>
            </a:r>
            <a:r>
              <a:rPr lang="cs-CZ" b="1" dirty="0"/>
              <a:t>Pobízení </a:t>
            </a:r>
            <a:r>
              <a:rPr lang="cs-CZ" dirty="0"/>
              <a:t>k </a:t>
            </a:r>
            <a:r>
              <a:rPr lang="cs-CZ" b="1" dirty="0"/>
              <a:t>prosociálnímu </a:t>
            </a:r>
            <a:r>
              <a:rPr lang="cs-CZ" dirty="0"/>
              <a:t>chování - přiměřené</a:t>
            </a:r>
          </a:p>
          <a:p>
            <a:r>
              <a:rPr lang="it-IT" dirty="0"/>
              <a:t>5. </a:t>
            </a:r>
            <a:r>
              <a:rPr lang="it-IT" b="1" dirty="0"/>
              <a:t>Stimulace </a:t>
            </a:r>
            <a:r>
              <a:rPr lang="it-IT" dirty="0"/>
              <a:t>prosociálnosti - odměna a trest</a:t>
            </a:r>
          </a:p>
          <a:p>
            <a:r>
              <a:rPr lang="cs-CZ" sz="5700" dirty="0"/>
              <a:t>Ladislav </a:t>
            </a:r>
            <a:r>
              <a:rPr lang="cs-CZ" sz="5700" dirty="0" err="1"/>
              <a:t>Lencz</a:t>
            </a:r>
            <a:r>
              <a:rPr lang="cs-CZ" sz="5700" dirty="0"/>
              <a:t> </a:t>
            </a:r>
            <a:r>
              <a:rPr lang="cs-CZ" sz="5700" dirty="0" smtClean="0"/>
              <a:t>doplnil výčet:</a:t>
            </a:r>
            <a:endParaRPr lang="cs-CZ" sz="5700" dirty="0"/>
          </a:p>
          <a:p>
            <a:r>
              <a:rPr lang="cs-CZ" b="1" dirty="0"/>
              <a:t>6. </a:t>
            </a:r>
            <a:r>
              <a:rPr lang="cs-CZ" dirty="0"/>
              <a:t>Vytvořit ze třídy </a:t>
            </a:r>
            <a:r>
              <a:rPr lang="cs-CZ" b="1" dirty="0"/>
              <a:t>výchovné společenství</a:t>
            </a:r>
          </a:p>
          <a:p>
            <a:r>
              <a:rPr lang="sv-SE" dirty="0"/>
              <a:t>7. Formulovat jasná a splnitelná </a:t>
            </a:r>
            <a:r>
              <a:rPr lang="sv-SE" b="1" dirty="0"/>
              <a:t>pravidla</a:t>
            </a:r>
          </a:p>
          <a:p>
            <a:r>
              <a:rPr lang="pl-PL" dirty="0"/>
              <a:t>8. </a:t>
            </a:r>
            <a:r>
              <a:rPr lang="pl-PL" b="1" dirty="0"/>
              <a:t>Zapojit </a:t>
            </a:r>
            <a:r>
              <a:rPr lang="pl-PL" dirty="0"/>
              <a:t>do výchovného procesu i </a:t>
            </a:r>
            <a:r>
              <a:rPr lang="pl-PL" b="1" dirty="0"/>
              <a:t>rodiče</a:t>
            </a:r>
          </a:p>
          <a:p>
            <a:r>
              <a:rPr lang="cs-CZ" b="1" dirty="0"/>
              <a:t>9. Být nositeli radosti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044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motto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Pedagog smí mít chyby. Ale vždy musí být autentický, vnitřně pravdivý.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212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Profesně etický kodex učitele </a:t>
            </a:r>
            <a:r>
              <a:rPr lang="cs-CZ" sz="2200" dirty="0" err="1" smtClean="0"/>
              <a:t>sou-sonov</a:t>
            </a:r>
            <a:endParaRPr lang="ru-RU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1</a:t>
            </a:r>
            <a:r>
              <a:rPr lang="cs-CZ" sz="2000" dirty="0"/>
              <a:t>. Profese učitele je mimořádně silně eticky exponovaná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endParaRPr lang="cs-CZ" sz="2000" dirty="0"/>
          </a:p>
          <a:p>
            <a:pPr marL="0" indent="0">
              <a:buNone/>
            </a:pPr>
            <a:r>
              <a:rPr lang="cs-CZ" sz="2000" dirty="0"/>
              <a:t>2. Profese učitele je jedno z nejzávažnějších humanitních poslání. Učitel </a:t>
            </a:r>
            <a:r>
              <a:rPr lang="cs-CZ" sz="2000" dirty="0" smtClean="0"/>
              <a:t>je odpovědný </a:t>
            </a:r>
            <a:r>
              <a:rPr lang="cs-CZ" sz="2000" dirty="0"/>
              <a:t>rozmanitým společenským institucím (např. rodině, státu),</a:t>
            </a:r>
          </a:p>
          <a:p>
            <a:pPr marL="0" indent="0">
              <a:buNone/>
            </a:pPr>
            <a:r>
              <a:rPr lang="cs-CZ" sz="2000" dirty="0"/>
              <a:t>lidským instancím (např. dítěti, rodičům, národu, lidstvu), ale i </a:t>
            </a:r>
            <a:r>
              <a:rPr lang="cs-CZ" sz="2000" dirty="0" smtClean="0"/>
              <a:t>instancím nadosobním </a:t>
            </a:r>
            <a:r>
              <a:rPr lang="cs-CZ" sz="2000" dirty="0"/>
              <a:t>(např. dějinným, budoucnosti, lidství, pravdě, duchu</a:t>
            </a:r>
            <a:r>
              <a:rPr lang="cs-CZ" sz="2000" dirty="0" smtClean="0"/>
              <a:t>).</a:t>
            </a:r>
            <a:br>
              <a:rPr lang="cs-CZ" sz="2000" dirty="0" smtClean="0"/>
            </a:br>
            <a:endParaRPr lang="cs-CZ" sz="2000" dirty="0"/>
          </a:p>
          <a:p>
            <a:pPr marL="0" indent="0">
              <a:buNone/>
            </a:pPr>
            <a:r>
              <a:rPr lang="cs-CZ" sz="2000" dirty="0"/>
              <a:t>3. Učitel ustavičně poměřuje své profesní působení i mimoprofesní </a:t>
            </a:r>
            <a:r>
              <a:rPr lang="cs-CZ" sz="2000" dirty="0" smtClean="0"/>
              <a:t>chování nejvyššími </a:t>
            </a:r>
            <a:r>
              <a:rPr lang="cs-CZ" sz="2000" dirty="0"/>
              <a:t>humanitními normami – základními dokumenty o </a:t>
            </a:r>
            <a:r>
              <a:rPr lang="cs-CZ" sz="2000" dirty="0" smtClean="0"/>
              <a:t>lidských právech</a:t>
            </a:r>
            <a:r>
              <a:rPr lang="cs-CZ" sz="2000" dirty="0"/>
              <a:t>, zvláště pak listinou práv dítěte</a:t>
            </a:r>
            <a:r>
              <a:rPr lang="cs-CZ" sz="2000" dirty="0" smtClean="0"/>
              <a:t>.</a:t>
            </a:r>
            <a:br>
              <a:rPr lang="cs-CZ" sz="2000" dirty="0" smtClean="0"/>
            </a:br>
            <a:endParaRPr lang="cs-CZ" sz="2000" dirty="0"/>
          </a:p>
          <a:p>
            <a:pPr marL="0" indent="0">
              <a:buNone/>
            </a:pPr>
            <a:r>
              <a:rPr lang="cs-CZ" sz="2000" dirty="0"/>
              <a:t>4. Učitel se v duchu demokratických principů snaží respektovat</a:t>
            </a:r>
            <a:r>
              <a:rPr lang="cs-CZ" sz="2000" dirty="0" smtClean="0"/>
              <a:t>, uplatňovat </a:t>
            </a:r>
            <a:r>
              <a:rPr lang="cs-CZ" sz="2000" dirty="0"/>
              <a:t>a obhajovat občanská a politická práva a svobody, </a:t>
            </a:r>
            <a:r>
              <a:rPr lang="cs-CZ" sz="2000" dirty="0" smtClean="0"/>
              <a:t>především svobodu </a:t>
            </a:r>
            <a:r>
              <a:rPr lang="cs-CZ" sz="2000" dirty="0"/>
              <a:t>v přístupu ke vzdělávání a právo na stejné šance ve </a:t>
            </a:r>
            <a:r>
              <a:rPr lang="cs-CZ" sz="2000" dirty="0" smtClean="0"/>
              <a:t>vzdělávání pro </a:t>
            </a:r>
            <a:r>
              <a:rPr lang="cs-CZ" sz="2000" dirty="0"/>
              <a:t>všechny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444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Profesně etický kodex učitele 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5. Učitel se ustavičně snaží odhalovat vědomé i nevědomé formy netolerance a nespravedlnosti ve výchovně vzdělávacím procesu – jak u sebe, tak u kolegů a v celé společnosti – a snaží se přispět k jejich odstranění.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6. Učitel přijímá svou profesi nejen jako běžné zaměstnání a výdělečnou</a:t>
            </a:r>
          </a:p>
          <a:p>
            <a:pPr marL="0" indent="0">
              <a:buNone/>
            </a:pPr>
            <a:r>
              <a:rPr lang="cs-CZ" dirty="0" smtClean="0"/>
              <a:t>činnost, ale jako celoživotní poslání vyžadující nasazení celého člověka.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7. Učitel se tímto profesně etickým kodexem zavazuje především k tomu,</a:t>
            </a:r>
          </a:p>
          <a:p>
            <a:pPr marL="0" indent="0">
              <a:buNone/>
            </a:pPr>
            <a:r>
              <a:rPr lang="cs-CZ" dirty="0" smtClean="0"/>
              <a:t>že bude i nad rámec svých pracovně právních povinností, vymezených</a:t>
            </a:r>
          </a:p>
          <a:p>
            <a:pPr marL="0" indent="0">
              <a:buNone/>
            </a:pPr>
            <a:r>
              <a:rPr lang="cs-CZ" dirty="0" smtClean="0"/>
              <a:t>např. zákoníkem práce, pracovní smlouvou, vnitřním řádem školy apod.,</a:t>
            </a:r>
          </a:p>
          <a:p>
            <a:pPr marL="0" indent="0">
              <a:buNone/>
            </a:pPr>
            <a:r>
              <a:rPr lang="cs-CZ" dirty="0" smtClean="0"/>
              <a:t>naplňovat lidský a společenský smysl profese učitele především</a:t>
            </a:r>
          </a:p>
          <a:p>
            <a:pPr marL="0" indent="0">
              <a:buNone/>
            </a:pPr>
            <a:r>
              <a:rPr lang="cs-CZ" dirty="0" smtClean="0"/>
              <a:t>ustavičnou prací na sobě, rozvíjením a prohlubováním své osobnosti.</a:t>
            </a:r>
            <a:br>
              <a:rPr lang="cs-CZ" dirty="0" smtClean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8. Veřejná pověst a společenská prestiž učitele vyžaduje, aby i mimoprofesní chování a osobní život učitele byly v souladu s obecně přijatými mravními normami.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054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Pracovní přístup v KP</a:t>
            </a:r>
            <a:br>
              <a:rPr lang="cs-CZ" dirty="0" smtClean="0"/>
            </a:b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KP (např. bakalářské)</a:t>
            </a:r>
          </a:p>
          <a:p>
            <a:r>
              <a:rPr lang="cs-CZ" dirty="0" smtClean="0"/>
              <a:t>Technické parametry práce a ukládání (předejít zbytečnému plýtvání časem)</a:t>
            </a:r>
          </a:p>
          <a:p>
            <a:r>
              <a:rPr lang="cs-CZ" dirty="0" smtClean="0"/>
              <a:t>Seznámení se s časovou posloupností</a:t>
            </a:r>
          </a:p>
          <a:p>
            <a:r>
              <a:rPr lang="cs-CZ" dirty="0" smtClean="0"/>
              <a:t>Plán práce směřující k dokončení a odevzdání v řádném termínu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967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práce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v KP  (bakalářský stupeň s přesahem na navazující magisterský stupeň)</a:t>
            </a:r>
          </a:p>
          <a:p>
            <a:r>
              <a:rPr lang="cs-CZ" dirty="0" smtClean="0"/>
              <a:t>Stanovení metod práce k dosažení výsledků</a:t>
            </a:r>
          </a:p>
          <a:p>
            <a:r>
              <a:rPr lang="cs-CZ" dirty="0" smtClean="0"/>
              <a:t>Seznámení se s problematikou (práce jiných autorů co zjistili a publikovali)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17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práce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Normy pro tvorbu výstupů – </a:t>
            </a:r>
            <a:br>
              <a:rPr lang="cs-CZ" dirty="0" smtClean="0"/>
            </a:br>
            <a:r>
              <a:rPr lang="cs-CZ" i="1" dirty="0" smtClean="0"/>
              <a:t>Textových: jazykové (pravopis), formální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i="1" dirty="0" smtClean="0"/>
              <a:t>Mapových: tvorba mapy v GIS nebo jiném   software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i="1" dirty="0" smtClean="0"/>
              <a:t>Nemapových (grafických): – schémata, řezy, </a:t>
            </a:r>
            <a:br>
              <a:rPr lang="cs-CZ" i="1" dirty="0" smtClean="0"/>
            </a:br>
            <a:r>
              <a:rPr lang="cs-CZ" i="1" dirty="0" smtClean="0"/>
              <a:t>   grafy, tabulky …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72294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Normy a postupy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http://geography.upol.cz/soubory/studium/KP_Pokyny_k_odevzdavani_2015.pdf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http://geography.upol.cz/soubory/studium/KP_Technicka_doporuceni_2015.pdf</a:t>
            </a:r>
            <a:endParaRPr lang="cs-CZ" dirty="0" smtClean="0"/>
          </a:p>
          <a:p>
            <a:r>
              <a:rPr lang="cs-CZ" dirty="0" smtClean="0"/>
              <a:t>Citační norma literatury a zdrojů dat – ISO, citace geografické obory</a:t>
            </a:r>
          </a:p>
          <a:p>
            <a:r>
              <a:rPr lang="cs-CZ" dirty="0" smtClean="0"/>
              <a:t>Normy pro tvorbu map (</a:t>
            </a:r>
            <a:r>
              <a:rPr lang="cs-CZ" smtClean="0"/>
              <a:t>kartografické principy)</a:t>
            </a:r>
            <a:endParaRPr lang="cs-C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829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dat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Mapové zdroje:</a:t>
            </a:r>
          </a:p>
          <a:p>
            <a:r>
              <a:rPr lang="cs-CZ" dirty="0" err="1"/>
              <a:t>w</a:t>
            </a:r>
            <a:r>
              <a:rPr lang="cs-CZ" dirty="0" err="1" smtClean="0"/>
              <a:t>ms</a:t>
            </a:r>
            <a:r>
              <a:rPr lang="cs-CZ" dirty="0" smtClean="0"/>
              <a:t> služby (CENIA + Kontaminace, …) </a:t>
            </a:r>
          </a:p>
          <a:p>
            <a:r>
              <a:rPr lang="cs-CZ" dirty="0" smtClean="0"/>
              <a:t>Obrázkové prohlížeče (ČUZK, </a:t>
            </a:r>
            <a:r>
              <a:rPr lang="cs-CZ" dirty="0" err="1" smtClean="0"/>
              <a:t>oldmaps</a:t>
            </a:r>
            <a:r>
              <a:rPr lang="cs-CZ" dirty="0" smtClean="0"/>
              <a:t>, …)</a:t>
            </a:r>
          </a:p>
          <a:p>
            <a:r>
              <a:rPr lang="cs-CZ" dirty="0" smtClean="0"/>
              <a:t>Datové a databázové (ČHMÚ, ČSU, 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362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Etický kodex výzkumných pracovníků v AV ČR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Akademický sněm AV ČR na svém XXVIII. zasedání dne 20. dubna 2006 schválil a na svém XXXVI. zasedání dne 22. dubna 2010 a XLV. zasedání dne 16. prosince 2014 doplnil tento</a:t>
            </a:r>
            <a:endParaRPr lang="ru-RU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671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zdroji dat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Objednávka, fakturace, sestavení smlouvy o užití výsledků, poskytnutí závěrů práce, dodržování písemných závazků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21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kodexu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Etický rámec výzkumu, usnesení vlády České republiky ze dne 17. srpna 2005 č. 1005;</a:t>
            </a:r>
            <a:br>
              <a:rPr lang="cs-CZ" i="1" dirty="0"/>
            </a:br>
            <a:r>
              <a:rPr lang="cs-CZ" i="1" dirty="0"/>
              <a:t>- Evropská charta pro výzkumné pracovníky, 2005/251/ES, Úřední věstník Evropské unie ze dne 22. března 2005;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97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kodexu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Řídit se zákl. lidskými mravními principy a zásadami</a:t>
            </a:r>
          </a:p>
          <a:p>
            <a:r>
              <a:rPr lang="cs-CZ" dirty="0" smtClean="0"/>
              <a:t>Vědu a výzkum považovat za integrální součást kultury a základ inovací</a:t>
            </a:r>
          </a:p>
          <a:p>
            <a:r>
              <a:rPr lang="cs-CZ" dirty="0" smtClean="0"/>
              <a:t>Vystupovat proti neetickému a nevhodnému užití vědeckých poznatků</a:t>
            </a:r>
          </a:p>
          <a:p>
            <a:r>
              <a:rPr lang="cs-CZ" dirty="0" smtClean="0"/>
              <a:t>Rozšiřovat a prohlubovat své znalosti a usilovat o zlepšení svých odborných schopností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25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Kodex učitele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https://</a:t>
            </a:r>
            <a:r>
              <a:rPr lang="cs-CZ" i="1" dirty="0" smtClean="0"/>
              <a:t>is.cuni.cz/webapps/zzp/download/130090144</a:t>
            </a:r>
            <a:endParaRPr lang="cs-CZ" dirty="0"/>
          </a:p>
          <a:p>
            <a:r>
              <a:rPr lang="cs-CZ" dirty="0" smtClean="0">
                <a:hlinkClick r:id="rId2"/>
              </a:rPr>
              <a:t>Práce </a:t>
            </a:r>
            <a:r>
              <a:rPr lang="cs-CZ" dirty="0" smtClean="0"/>
              <a:t>Květy Trčkové - </a:t>
            </a:r>
            <a:r>
              <a:rPr lang="cs-CZ" b="1" dirty="0" smtClean="0"/>
              <a:t>ETICKÝ </a:t>
            </a:r>
            <a:r>
              <a:rPr lang="cs-CZ" b="1" dirty="0"/>
              <a:t>KODEX </a:t>
            </a:r>
            <a:r>
              <a:rPr lang="cs-CZ" b="1" dirty="0" smtClean="0"/>
              <a:t>UČITELE</a:t>
            </a:r>
          </a:p>
          <a:p>
            <a:endParaRPr lang="cs-C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63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PhDr. Slavomír </a:t>
            </a:r>
            <a:r>
              <a:rPr lang="cs-CZ" dirty="0" err="1" smtClean="0"/>
              <a:t>Pejčoch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Zeptejme se však, jsou-li naše děti vedeny </a:t>
            </a:r>
            <a:r>
              <a:rPr lang="ru-RU" i="1" dirty="0"/>
              <a:t>к </a:t>
            </a:r>
            <a:r>
              <a:rPr lang="cs-CZ" i="1" dirty="0"/>
              <a:t>etickému chování v životě, jaký mravní</a:t>
            </a:r>
          </a:p>
          <a:p>
            <a:r>
              <a:rPr lang="cs-CZ" i="1" dirty="0"/>
              <a:t>kodex jim naši učitelé vštěpují? Naučí se dívat na svět, na vzdálené národy s pocitem</a:t>
            </a:r>
          </a:p>
          <a:p>
            <a:r>
              <a:rPr lang="cs-CZ" i="1" dirty="0"/>
              <a:t>tolerance a porozumění? Dozvědí se o duchovních bojích, které tu vedli velcí mužové po</a:t>
            </a:r>
          </a:p>
          <a:p>
            <a:r>
              <a:rPr lang="cs-CZ" i="1" dirty="0"/>
              <a:t>tisíce let? A naučí se na lidi kolem sebe dívat jako na své bližní, kteří nesou světem stejný</a:t>
            </a:r>
          </a:p>
          <a:p>
            <a:r>
              <a:rPr lang="cs-CZ" i="1" dirty="0"/>
              <a:t>lidský úděl? Dozvědí se o lidském svědomí a u jeho úloze, o obtížnosti a riziku boje za</a:t>
            </a:r>
          </a:p>
          <a:p>
            <a:r>
              <a:rPr lang="cs-CZ" i="1" dirty="0"/>
              <a:t>pravdu a pokrok na zemi? Dají jim snad učitelé intelektuální a citovou výbavu pro těžké</a:t>
            </a:r>
          </a:p>
          <a:p>
            <a:r>
              <a:rPr lang="cs-CZ" i="1" dirty="0"/>
              <a:t>okamžiky života? Nikoliv.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94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učitelů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přijata </a:t>
            </a:r>
            <a:r>
              <a:rPr lang="cs-CZ" dirty="0"/>
              <a:t>na mezivládní </a:t>
            </a:r>
            <a:r>
              <a:rPr lang="cs-CZ" dirty="0" smtClean="0"/>
              <a:t>konferenci o </a:t>
            </a:r>
            <a:r>
              <a:rPr lang="cs-CZ" dirty="0"/>
              <a:t>postavení učitelův Paříži v roce 1966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i="1" dirty="0"/>
              <a:t>Učitelské organizace by měly vypracovat kodex etiky učitele, popřípadě </a:t>
            </a:r>
            <a:r>
              <a:rPr lang="cs-CZ" i="1" dirty="0" smtClean="0"/>
              <a:t>kodex chování </a:t>
            </a:r>
            <a:r>
              <a:rPr lang="cs-CZ" i="1" dirty="0"/>
              <a:t>učitele, takovéto kodexy jsou významným přínosem pro zabezpečení </a:t>
            </a:r>
            <a:r>
              <a:rPr lang="cs-CZ" i="1" dirty="0" smtClean="0"/>
              <a:t>prestiže učitelského </a:t>
            </a:r>
            <a:r>
              <a:rPr lang="cs-CZ" i="1" dirty="0"/>
              <a:t>povolání a pro plnění profesionálních povinností </a:t>
            </a:r>
            <a:r>
              <a:rPr lang="cs-CZ" dirty="0"/>
              <a:t>v </a:t>
            </a:r>
            <a:r>
              <a:rPr lang="cs-CZ" i="1" dirty="0"/>
              <a:t>souladu s </a:t>
            </a:r>
            <a:r>
              <a:rPr lang="cs-CZ" i="1" dirty="0" smtClean="0"/>
              <a:t>přijatými principy</a:t>
            </a:r>
            <a:r>
              <a:rPr lang="cs-CZ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7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2005 ing. M. Šojdrová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školy přijímají své interní etické kodexy, „desatera", pravidla, která </a:t>
            </a:r>
            <a:r>
              <a:rPr lang="cs-CZ" dirty="0" smtClean="0"/>
              <a:t>jsou součástmi </a:t>
            </a:r>
            <a:r>
              <a:rPr lang="cs-CZ" dirty="0"/>
              <a:t>školních řádů.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14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ve škole</a:t>
            </a:r>
            <a:endParaRPr lang="ru-RU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Manažeři na školách považují oblast etiky, etického chování </a:t>
            </a:r>
            <a:r>
              <a:rPr lang="cs-CZ" b="1" dirty="0" smtClean="0"/>
              <a:t>a etické </a:t>
            </a:r>
            <a:r>
              <a:rPr lang="cs-CZ" b="1" dirty="0"/>
              <a:t>výchovy za důležitou součást své práce, ale nemají v této oblasti </a:t>
            </a:r>
            <a:r>
              <a:rPr lang="cs-CZ" b="1" dirty="0" smtClean="0"/>
              <a:t>dostatek informací</a:t>
            </a:r>
            <a:r>
              <a:rPr lang="cs-CZ" b="1" dirty="0"/>
              <a:t>" - se potvrdil. </a:t>
            </a:r>
            <a:r>
              <a:rPr lang="cs-CZ" dirty="0"/>
              <a:t>První část tvrzení podpořilo 83% respondentů. Druhá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908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769</Words>
  <Application>Microsoft Office PowerPoint</Application>
  <PresentationFormat>Předvádění na obrazovce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Seminář z BP</vt:lpstr>
      <vt:lpstr>Etický kodex výzkumných pracovníků v AV ČR</vt:lpstr>
      <vt:lpstr>Východiska kodexu</vt:lpstr>
      <vt:lpstr>Obsah kodexu</vt:lpstr>
      <vt:lpstr>Kodex učitele</vt:lpstr>
      <vt:lpstr>PhDr. Slavomír Pejčoch</vt:lpstr>
      <vt:lpstr>Charta učitelů</vt:lpstr>
      <vt:lpstr>2005 ing. M. Šojdrová</vt:lpstr>
      <vt:lpstr>Etika ve škole</vt:lpstr>
      <vt:lpstr>Dotazy a výsledky KP</vt:lpstr>
      <vt:lpstr>faktory stanovené R. Roche-Olivar: </vt:lpstr>
      <vt:lpstr>motto</vt:lpstr>
      <vt:lpstr>Profesně etický kodex učitele sou-sonov</vt:lpstr>
      <vt:lpstr>Profesně etický kodex učitele </vt:lpstr>
      <vt:lpstr>Pracovní přístup v KP </vt:lpstr>
      <vt:lpstr>Plán práce</vt:lpstr>
      <vt:lpstr>Plán práce</vt:lpstr>
      <vt:lpstr>Normy a postupy</vt:lpstr>
      <vt:lpstr>Zdroje dat</vt:lpstr>
      <vt:lpstr>Práce se zdroji dat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BP</dc:title>
  <dc:creator>Peter</dc:creator>
  <cp:lastModifiedBy>Peter</cp:lastModifiedBy>
  <cp:revision>9</cp:revision>
  <dcterms:created xsi:type="dcterms:W3CDTF">2016-10-03T12:50:40Z</dcterms:created>
  <dcterms:modified xsi:type="dcterms:W3CDTF">2016-10-03T15:21:55Z</dcterms:modified>
</cp:coreProperties>
</file>